
<file path=[Content_Types].xml><?xml version="1.0" encoding="utf-8"?>
<Types xmlns="http://schemas.openxmlformats.org/package/2006/content-types">
  <Default Extension="avi" ContentType="video/x-msvideo"/>
  <Default Extension="jpeg" ContentType="image/jpeg"/>
  <Default Extension="jpg" ContentType="image/pn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media/image13.jpg" ContentType="image/jpeg"/>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6"/>
  </p:notesMasterIdLst>
  <p:sldIdLst>
    <p:sldId id="256" r:id="rId2"/>
    <p:sldId id="412" r:id="rId3"/>
    <p:sldId id="414" r:id="rId4"/>
    <p:sldId id="415" r:id="rId5"/>
    <p:sldId id="432" r:id="rId6"/>
    <p:sldId id="450" r:id="rId7"/>
    <p:sldId id="451" r:id="rId8"/>
    <p:sldId id="434" r:id="rId9"/>
    <p:sldId id="435" r:id="rId10"/>
    <p:sldId id="438" r:id="rId11"/>
    <p:sldId id="436" r:id="rId12"/>
    <p:sldId id="437" r:id="rId13"/>
    <p:sldId id="439" r:id="rId14"/>
    <p:sldId id="440" r:id="rId15"/>
    <p:sldId id="446" r:id="rId16"/>
    <p:sldId id="445" r:id="rId17"/>
    <p:sldId id="447" r:id="rId18"/>
    <p:sldId id="448" r:id="rId19"/>
    <p:sldId id="441" r:id="rId20"/>
    <p:sldId id="442" r:id="rId21"/>
    <p:sldId id="443" r:id="rId22"/>
    <p:sldId id="444" r:id="rId23"/>
    <p:sldId id="449" r:id="rId24"/>
    <p:sldId id="398" r:id="rId2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赵 杰亮" initials="赵" lastIdx="6" clrIdx="0">
    <p:extLst>
      <p:ext uri="{19B8F6BF-5375-455C-9EA6-DF929625EA0E}">
        <p15:presenceInfo xmlns:p15="http://schemas.microsoft.com/office/powerpoint/2012/main" userId="d3c3c73544fb4d9c"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CE6E6"/>
    <a:srgbClr val="CC99FF"/>
    <a:srgbClr val="F6ACAC"/>
    <a:srgbClr val="FFCCFF"/>
    <a:srgbClr val="7D49A3"/>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C083E6E3-FA7D-4D7B-A595-EF9225AFEA82}" styleName="浅色样式 1 - 强调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0E3FDE45-AF77-4B5C-9715-49D594BDF05E}" styleName="浅色样式 1 - 强调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920" autoAdjust="0"/>
    <p:restoredTop sz="95018" autoAdjust="0"/>
  </p:normalViewPr>
  <p:slideViewPr>
    <p:cSldViewPr snapToGrid="0">
      <p:cViewPr varScale="1">
        <p:scale>
          <a:sx n="82" d="100"/>
          <a:sy n="82" d="100"/>
        </p:scale>
        <p:origin x="816" y="58"/>
      </p:cViewPr>
      <p:guideLst>
        <p:guide orient="horz" pos="2160"/>
        <p:guide pos="3840"/>
      </p:guideLst>
    </p:cSldViewPr>
  </p:slideViewPr>
  <p:notesTextViewPr>
    <p:cViewPr>
      <p:scale>
        <a:sx n="1" d="1"/>
        <a:sy n="1" d="1"/>
      </p:scale>
      <p:origin x="0" y="0"/>
    </p:cViewPr>
  </p:notesTextViewPr>
  <p:sorterViewPr>
    <p:cViewPr>
      <p:scale>
        <a:sx n="125" d="100"/>
        <a:sy n="125" d="100"/>
      </p:scale>
      <p:origin x="0" y="3144"/>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commentAuthors" Target="commentAuthors.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2019/7/11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extLst>
      <p:ext uri="{BB962C8B-B14F-4D97-AF65-F5344CB8AC3E}">
        <p14:creationId xmlns:p14="http://schemas.microsoft.com/office/powerpoint/2010/main" val="36594903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2</a:t>
            </a:fld>
            <a:endParaRPr lang="zh-CN" altLang="en-US"/>
          </a:p>
        </p:txBody>
      </p:sp>
    </p:spTree>
    <p:extLst>
      <p:ext uri="{BB962C8B-B14F-4D97-AF65-F5344CB8AC3E}">
        <p14:creationId xmlns:p14="http://schemas.microsoft.com/office/powerpoint/2010/main" val="36838482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11</a:t>
            </a:fld>
            <a:endParaRPr lang="zh-CN" altLang="en-US"/>
          </a:p>
        </p:txBody>
      </p:sp>
    </p:spTree>
    <p:extLst>
      <p:ext uri="{BB962C8B-B14F-4D97-AF65-F5344CB8AC3E}">
        <p14:creationId xmlns:p14="http://schemas.microsoft.com/office/powerpoint/2010/main" val="22096824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12</a:t>
            </a:fld>
            <a:endParaRPr lang="zh-CN" altLang="en-US"/>
          </a:p>
        </p:txBody>
      </p:sp>
    </p:spTree>
    <p:extLst>
      <p:ext uri="{BB962C8B-B14F-4D97-AF65-F5344CB8AC3E}">
        <p14:creationId xmlns:p14="http://schemas.microsoft.com/office/powerpoint/2010/main" val="25845426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13</a:t>
            </a:fld>
            <a:endParaRPr lang="zh-CN" altLang="en-US"/>
          </a:p>
        </p:txBody>
      </p:sp>
    </p:spTree>
    <p:extLst>
      <p:ext uri="{BB962C8B-B14F-4D97-AF65-F5344CB8AC3E}">
        <p14:creationId xmlns:p14="http://schemas.microsoft.com/office/powerpoint/2010/main" val="4002321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14</a:t>
            </a:fld>
            <a:endParaRPr lang="zh-CN" altLang="en-US"/>
          </a:p>
        </p:txBody>
      </p:sp>
    </p:spTree>
    <p:extLst>
      <p:ext uri="{BB962C8B-B14F-4D97-AF65-F5344CB8AC3E}">
        <p14:creationId xmlns:p14="http://schemas.microsoft.com/office/powerpoint/2010/main" val="34219608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15</a:t>
            </a:fld>
            <a:endParaRPr lang="zh-CN" altLang="en-US"/>
          </a:p>
        </p:txBody>
      </p:sp>
    </p:spTree>
    <p:extLst>
      <p:ext uri="{BB962C8B-B14F-4D97-AF65-F5344CB8AC3E}">
        <p14:creationId xmlns:p14="http://schemas.microsoft.com/office/powerpoint/2010/main" val="25795310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16</a:t>
            </a:fld>
            <a:endParaRPr lang="zh-CN" altLang="en-US"/>
          </a:p>
        </p:txBody>
      </p:sp>
    </p:spTree>
    <p:extLst>
      <p:ext uri="{BB962C8B-B14F-4D97-AF65-F5344CB8AC3E}">
        <p14:creationId xmlns:p14="http://schemas.microsoft.com/office/powerpoint/2010/main" val="18905531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17</a:t>
            </a:fld>
            <a:endParaRPr lang="zh-CN" altLang="en-US"/>
          </a:p>
        </p:txBody>
      </p:sp>
    </p:spTree>
    <p:extLst>
      <p:ext uri="{BB962C8B-B14F-4D97-AF65-F5344CB8AC3E}">
        <p14:creationId xmlns:p14="http://schemas.microsoft.com/office/powerpoint/2010/main" val="15360713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18</a:t>
            </a:fld>
            <a:endParaRPr lang="zh-CN" altLang="en-US"/>
          </a:p>
        </p:txBody>
      </p:sp>
    </p:spTree>
    <p:extLst>
      <p:ext uri="{BB962C8B-B14F-4D97-AF65-F5344CB8AC3E}">
        <p14:creationId xmlns:p14="http://schemas.microsoft.com/office/powerpoint/2010/main" val="25288517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19</a:t>
            </a:fld>
            <a:endParaRPr lang="zh-CN" altLang="en-US"/>
          </a:p>
        </p:txBody>
      </p:sp>
    </p:spTree>
    <p:extLst>
      <p:ext uri="{BB962C8B-B14F-4D97-AF65-F5344CB8AC3E}">
        <p14:creationId xmlns:p14="http://schemas.microsoft.com/office/powerpoint/2010/main" val="19889264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20</a:t>
            </a:fld>
            <a:endParaRPr lang="zh-CN" altLang="en-US"/>
          </a:p>
        </p:txBody>
      </p:sp>
    </p:spTree>
    <p:extLst>
      <p:ext uri="{BB962C8B-B14F-4D97-AF65-F5344CB8AC3E}">
        <p14:creationId xmlns:p14="http://schemas.microsoft.com/office/powerpoint/2010/main" val="25264987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3</a:t>
            </a:fld>
            <a:endParaRPr lang="zh-CN" altLang="en-US"/>
          </a:p>
        </p:txBody>
      </p:sp>
    </p:spTree>
    <p:extLst>
      <p:ext uri="{BB962C8B-B14F-4D97-AF65-F5344CB8AC3E}">
        <p14:creationId xmlns:p14="http://schemas.microsoft.com/office/powerpoint/2010/main" val="529871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21</a:t>
            </a:fld>
            <a:endParaRPr lang="zh-CN" altLang="en-US"/>
          </a:p>
        </p:txBody>
      </p:sp>
    </p:spTree>
    <p:extLst>
      <p:ext uri="{BB962C8B-B14F-4D97-AF65-F5344CB8AC3E}">
        <p14:creationId xmlns:p14="http://schemas.microsoft.com/office/powerpoint/2010/main" val="638174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22</a:t>
            </a:fld>
            <a:endParaRPr lang="zh-CN" altLang="en-US"/>
          </a:p>
        </p:txBody>
      </p:sp>
    </p:spTree>
    <p:extLst>
      <p:ext uri="{BB962C8B-B14F-4D97-AF65-F5344CB8AC3E}">
        <p14:creationId xmlns:p14="http://schemas.microsoft.com/office/powerpoint/2010/main" val="29883552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23</a:t>
            </a:fld>
            <a:endParaRPr lang="zh-CN" altLang="en-US"/>
          </a:p>
        </p:txBody>
      </p:sp>
    </p:spTree>
    <p:extLst>
      <p:ext uri="{BB962C8B-B14F-4D97-AF65-F5344CB8AC3E}">
        <p14:creationId xmlns:p14="http://schemas.microsoft.com/office/powerpoint/2010/main" val="36895640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4</a:t>
            </a:fld>
            <a:endParaRPr lang="zh-CN" altLang="en-US"/>
          </a:p>
        </p:txBody>
      </p:sp>
    </p:spTree>
    <p:extLst>
      <p:ext uri="{BB962C8B-B14F-4D97-AF65-F5344CB8AC3E}">
        <p14:creationId xmlns:p14="http://schemas.microsoft.com/office/powerpoint/2010/main" val="7999934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5</a:t>
            </a:fld>
            <a:endParaRPr lang="zh-CN" altLang="en-US"/>
          </a:p>
        </p:txBody>
      </p:sp>
    </p:spTree>
    <p:extLst>
      <p:ext uri="{BB962C8B-B14F-4D97-AF65-F5344CB8AC3E}">
        <p14:creationId xmlns:p14="http://schemas.microsoft.com/office/powerpoint/2010/main" val="39306268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6</a:t>
            </a:fld>
            <a:endParaRPr lang="zh-CN" altLang="en-US"/>
          </a:p>
        </p:txBody>
      </p:sp>
    </p:spTree>
    <p:extLst>
      <p:ext uri="{BB962C8B-B14F-4D97-AF65-F5344CB8AC3E}">
        <p14:creationId xmlns:p14="http://schemas.microsoft.com/office/powerpoint/2010/main" val="3395803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7</a:t>
            </a:fld>
            <a:endParaRPr lang="zh-CN" altLang="en-US"/>
          </a:p>
        </p:txBody>
      </p:sp>
    </p:spTree>
    <p:extLst>
      <p:ext uri="{BB962C8B-B14F-4D97-AF65-F5344CB8AC3E}">
        <p14:creationId xmlns:p14="http://schemas.microsoft.com/office/powerpoint/2010/main" val="30459822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8</a:t>
            </a:fld>
            <a:endParaRPr lang="zh-CN" altLang="en-US"/>
          </a:p>
        </p:txBody>
      </p:sp>
    </p:spTree>
    <p:extLst>
      <p:ext uri="{BB962C8B-B14F-4D97-AF65-F5344CB8AC3E}">
        <p14:creationId xmlns:p14="http://schemas.microsoft.com/office/powerpoint/2010/main" val="11445717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9</a:t>
            </a:fld>
            <a:endParaRPr lang="zh-CN" altLang="en-US"/>
          </a:p>
        </p:txBody>
      </p:sp>
    </p:spTree>
    <p:extLst>
      <p:ext uri="{BB962C8B-B14F-4D97-AF65-F5344CB8AC3E}">
        <p14:creationId xmlns:p14="http://schemas.microsoft.com/office/powerpoint/2010/main" val="35049886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10</a:t>
            </a:fld>
            <a:endParaRPr lang="zh-CN" altLang="en-US"/>
          </a:p>
        </p:txBody>
      </p:sp>
    </p:spTree>
    <p:extLst>
      <p:ext uri="{BB962C8B-B14F-4D97-AF65-F5344CB8AC3E}">
        <p14:creationId xmlns:p14="http://schemas.microsoft.com/office/powerpoint/2010/main" val="26260064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2019/7/11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2019/7/11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2019/7/11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2019/7/11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2019/7/11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2019/7/11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D997B5FA-0921-464F-AAE1-844C04324D75}" type="datetimeFigureOut">
              <a:rPr lang="zh-CN" altLang="en-US" smtClean="0"/>
              <a:t>2019/7/11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2019/7/11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t>2019/7/11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2019/7/11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2019/7/11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t>2019/7/11</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3.jp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4.png"/><Relationship Id="rId5" Type="http://schemas.openxmlformats.org/officeDocument/2006/relationships/image" Target="../media/image1.png"/><Relationship Id="rId4"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avi"/><Relationship Id="rId1" Type="http://schemas.microsoft.com/office/2007/relationships/media" Target="../media/media2.avi"/><Relationship Id="rId6" Type="http://schemas.openxmlformats.org/officeDocument/2006/relationships/image" Target="../media/image16.png"/><Relationship Id="rId5" Type="http://schemas.openxmlformats.org/officeDocument/2006/relationships/image" Target="../media/image1.png"/><Relationship Id="rId4"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19.jpg"/><Relationship Id="rId5" Type="http://schemas.openxmlformats.org/officeDocument/2006/relationships/image" Target="../media/image18.png"/><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3.mp4"/><Relationship Id="rId1" Type="http://schemas.openxmlformats.org/officeDocument/2006/relationships/video" Target="NULL" TargetMode="External"/><Relationship Id="rId6" Type="http://schemas.openxmlformats.org/officeDocument/2006/relationships/image" Target="../media/image25.png"/><Relationship Id="rId5" Type="http://schemas.openxmlformats.org/officeDocument/2006/relationships/image" Target="../media/image1.png"/><Relationship Id="rId4" Type="http://schemas.openxmlformats.org/officeDocument/2006/relationships/notesSlide" Target="../notesSlides/notesSlide19.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4.jpeg"/><Relationship Id="rId4" Type="http://schemas.openxmlformats.org/officeDocument/2006/relationships/image" Target="../media/image3.jp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0" y="6109447"/>
            <a:ext cx="12192000" cy="612460"/>
            <a:chOff x="0" y="5892910"/>
            <a:chExt cx="12192000" cy="61246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88806" y="5892910"/>
              <a:ext cx="1980288" cy="612460"/>
            </a:xfrm>
            <a:prstGeom prst="rect">
              <a:avLst/>
            </a:prstGeom>
          </p:spPr>
        </p:pic>
        <p:sp>
          <p:nvSpPr>
            <p:cNvPr id="5" name="矩形 4"/>
            <p:cNvSpPr/>
            <p:nvPr/>
          </p:nvSpPr>
          <p:spPr>
            <a:xfrm flipV="1">
              <a:off x="0" y="6109447"/>
              <a:ext cx="8826760" cy="179386"/>
            </a:xfrm>
            <a:prstGeom prst="rect">
              <a:avLst/>
            </a:prstGeom>
            <a:solidFill>
              <a:srgbClr val="7030A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flipV="1">
              <a:off x="11131140" y="6109447"/>
              <a:ext cx="1060860" cy="179386"/>
            </a:xfrm>
            <a:prstGeom prst="rect">
              <a:avLst/>
            </a:prstGeom>
            <a:solidFill>
              <a:srgbClr val="7030A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矩形 7"/>
          <p:cNvSpPr/>
          <p:nvPr/>
        </p:nvSpPr>
        <p:spPr>
          <a:xfrm>
            <a:off x="551686" y="379819"/>
            <a:ext cx="11119578" cy="707886"/>
          </a:xfrm>
          <a:prstGeom prst="rect">
            <a:avLst/>
          </a:prstGeom>
          <a:noFill/>
        </p:spPr>
        <p:txBody>
          <a:bodyPr wrap="square" lIns="91440" tIns="45720" rIns="91440" bIns="45720">
            <a:spAutoFit/>
          </a:bodyPr>
          <a:lstStyle/>
          <a:p>
            <a:pPr algn="ctr"/>
            <a:r>
              <a:rPr lang="en-US" altLang="zh-CN" sz="4000" b="1" dirty="0">
                <a:ln w="0"/>
                <a:latin typeface="隶书" pitchFamily="49" charset="-122"/>
                <a:ea typeface="隶书" pitchFamily="49" charset="-122"/>
              </a:rPr>
              <a:t>2019</a:t>
            </a:r>
            <a:r>
              <a:rPr lang="zh-CN" altLang="en-US" sz="4000" b="1" dirty="0">
                <a:ln w="0"/>
                <a:latin typeface="隶书" pitchFamily="49" charset="-122"/>
                <a:ea typeface="隶书" pitchFamily="49" charset="-122"/>
              </a:rPr>
              <a:t>夏季学期电子技术课程设计交流汇报</a:t>
            </a:r>
            <a:endParaRPr lang="en-US" altLang="zh-CN" sz="4000" b="1" dirty="0">
              <a:ln w="0"/>
              <a:latin typeface="隶书" pitchFamily="49" charset="-122"/>
              <a:ea typeface="隶书" pitchFamily="49" charset="-122"/>
            </a:endParaRPr>
          </a:p>
        </p:txBody>
      </p:sp>
      <p:sp>
        <p:nvSpPr>
          <p:cNvPr id="2" name="TextBox 1"/>
          <p:cNvSpPr txBox="1"/>
          <p:nvPr/>
        </p:nvSpPr>
        <p:spPr>
          <a:xfrm>
            <a:off x="932686" y="2034519"/>
            <a:ext cx="10357578" cy="923330"/>
          </a:xfrm>
          <a:prstGeom prst="rect">
            <a:avLst/>
          </a:prstGeom>
          <a:noFill/>
        </p:spPr>
        <p:txBody>
          <a:bodyPr wrap="square" rtlCol="0">
            <a:spAutoFit/>
          </a:bodyPr>
          <a:lstStyle/>
          <a:p>
            <a:pPr lvl="0" algn="ctr"/>
            <a:r>
              <a:rPr lang="zh-CN" altLang="en-US" sz="5400" b="1" dirty="0">
                <a:ln w="0"/>
                <a:solidFill>
                  <a:srgbClr val="FF0000"/>
                </a:solidFill>
                <a:latin typeface="微软雅黑" pitchFamily="34" charset="-122"/>
                <a:ea typeface="微软雅黑" pitchFamily="34" charset="-122"/>
              </a:rPr>
              <a:t>一种交互式体感游戏手柄</a:t>
            </a:r>
            <a:endParaRPr lang="zh-CN" altLang="en-US" sz="2400" dirty="0"/>
          </a:p>
        </p:txBody>
      </p:sp>
      <p:sp>
        <p:nvSpPr>
          <p:cNvPr id="3" name="TextBox 2"/>
          <p:cNvSpPr txBox="1"/>
          <p:nvPr/>
        </p:nvSpPr>
        <p:spPr>
          <a:xfrm>
            <a:off x="4074778" y="4794277"/>
            <a:ext cx="4076164" cy="830997"/>
          </a:xfrm>
          <a:prstGeom prst="rect">
            <a:avLst/>
          </a:prstGeom>
          <a:noFill/>
        </p:spPr>
        <p:txBody>
          <a:bodyPr wrap="square" rtlCol="0">
            <a:spAutoFit/>
          </a:bodyPr>
          <a:lstStyle/>
          <a:p>
            <a:pPr algn="ctr"/>
            <a:endParaRPr lang="zh-CN" altLang="en-US" sz="2400" b="1" dirty="0">
              <a:latin typeface="微软雅黑" pitchFamily="34" charset="-122"/>
              <a:ea typeface="微软雅黑" pitchFamily="34" charset="-122"/>
            </a:endParaRPr>
          </a:p>
          <a:p>
            <a:pPr algn="ctr"/>
            <a:r>
              <a:rPr lang="en-US" altLang="zh-CN" sz="2400" b="1" dirty="0">
                <a:latin typeface="微软雅黑" pitchFamily="34" charset="-122"/>
                <a:ea typeface="微软雅黑" pitchFamily="34" charset="-122"/>
              </a:rPr>
              <a:t>2019</a:t>
            </a:r>
            <a:r>
              <a:rPr lang="zh-CN" altLang="en-US" sz="2400" b="1" dirty="0">
                <a:latin typeface="微软雅黑" pitchFamily="34" charset="-122"/>
                <a:ea typeface="微软雅黑" pitchFamily="34" charset="-122"/>
              </a:rPr>
              <a:t>年</a:t>
            </a:r>
            <a:r>
              <a:rPr lang="en-US" altLang="zh-CN" sz="2400" b="1" dirty="0">
                <a:latin typeface="微软雅黑" pitchFamily="34" charset="-122"/>
                <a:ea typeface="微软雅黑" pitchFamily="34" charset="-122"/>
              </a:rPr>
              <a:t>7</a:t>
            </a:r>
            <a:r>
              <a:rPr lang="zh-CN" altLang="en-US" sz="2400" b="1" dirty="0">
                <a:latin typeface="微软雅黑" pitchFamily="34" charset="-122"/>
                <a:ea typeface="微软雅黑" pitchFamily="34" charset="-122"/>
              </a:rPr>
              <a:t>月</a:t>
            </a:r>
            <a:r>
              <a:rPr lang="en-US" altLang="zh-CN" sz="2400" b="1" dirty="0">
                <a:latin typeface="微软雅黑" pitchFamily="34" charset="-122"/>
                <a:ea typeface="微软雅黑" pitchFamily="34" charset="-122"/>
              </a:rPr>
              <a:t>12</a:t>
            </a:r>
            <a:r>
              <a:rPr lang="zh-CN" altLang="en-US" sz="2400" b="1" dirty="0">
                <a:latin typeface="微软雅黑" pitchFamily="34" charset="-122"/>
                <a:ea typeface="微软雅黑" pitchFamily="34" charset="-122"/>
              </a:rPr>
              <a:t>日</a:t>
            </a:r>
          </a:p>
        </p:txBody>
      </p:sp>
      <p:sp>
        <p:nvSpPr>
          <p:cNvPr id="11" name="文本框 10">
            <a:extLst>
              <a:ext uri="{FF2B5EF4-FFF2-40B4-BE49-F238E27FC236}">
                <a16:creationId xmlns:a16="http://schemas.microsoft.com/office/drawing/2014/main" id="{E470C9AF-37FD-4FEA-8BC2-52DB14251AA2}"/>
              </a:ext>
            </a:extLst>
          </p:cNvPr>
          <p:cNvSpPr txBox="1"/>
          <p:nvPr/>
        </p:nvSpPr>
        <p:spPr>
          <a:xfrm>
            <a:off x="2399168" y="3199779"/>
            <a:ext cx="7393663" cy="581057"/>
          </a:xfrm>
          <a:prstGeom prst="rect">
            <a:avLst/>
          </a:prstGeom>
          <a:noFill/>
        </p:spPr>
        <p:txBody>
          <a:bodyPr wrap="square" rtlCol="0">
            <a:spAutoFit/>
          </a:bodyPr>
          <a:lstStyle/>
          <a:p>
            <a:pPr algn="ctr">
              <a:lnSpc>
                <a:spcPct val="150000"/>
              </a:lnSpc>
            </a:pPr>
            <a:r>
              <a:rPr lang="zh-CN" altLang="en-US" sz="2400" b="1" dirty="0">
                <a:solidFill>
                  <a:srgbClr val="0000FF"/>
                </a:solidFill>
                <a:latin typeface="微软雅黑" pitchFamily="34" charset="-122"/>
                <a:ea typeface="微软雅黑" pitchFamily="34" charset="-122"/>
              </a:rPr>
              <a:t>作者：屈晨迪、蔡烨怡</a:t>
            </a:r>
            <a:endParaRPr lang="en-US" altLang="zh-CN" sz="2400" b="1" dirty="0">
              <a:solidFill>
                <a:srgbClr val="0000FF"/>
              </a:solidFill>
              <a:latin typeface="微软雅黑" pitchFamily="34" charset="-122"/>
              <a:ea typeface="微软雅黑" pitchFamily="34" charset="-122"/>
            </a:endParaRPr>
          </a:p>
        </p:txBody>
      </p:sp>
    </p:spTree>
  </p:cSld>
  <p:clrMapOvr>
    <a:masterClrMapping/>
  </p:clrMapOvr>
  <mc:AlternateContent xmlns:mc="http://schemas.openxmlformats.org/markup-compatibility/2006" xmlns:p14="http://schemas.microsoft.com/office/powerpoint/2010/main">
    <mc:Choice Requires="p14">
      <p:transition spd="med" p14:dur="700" advTm="3920">
        <p:fade/>
      </p:transition>
    </mc:Choice>
    <mc:Fallback xmlns="">
      <p:transition spd="med" advTm="392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A1F7DB31-A6DB-4622-A6FB-BC3E9BD42115}" type="slidenum">
              <a:rPr lang="zh-CN" altLang="en-US" smtClean="0"/>
              <a:t>10</a:t>
            </a:fld>
            <a:endParaRPr lang="zh-CN" altLang="en-US" dirty="0"/>
          </a:p>
        </p:txBody>
      </p:sp>
      <p:grpSp>
        <p:nvGrpSpPr>
          <p:cNvPr id="16" name="组合 15"/>
          <p:cNvGrpSpPr/>
          <p:nvPr/>
        </p:nvGrpSpPr>
        <p:grpSpPr>
          <a:xfrm>
            <a:off x="-1" y="-35178"/>
            <a:ext cx="12192001" cy="1129773"/>
            <a:chOff x="-1" y="-5682"/>
            <a:chExt cx="12192001" cy="1129773"/>
          </a:xfrm>
        </p:grpSpPr>
        <p:sp>
          <p:nvSpPr>
            <p:cNvPr id="17" name="矩形 16"/>
            <p:cNvSpPr/>
            <p:nvPr/>
          </p:nvSpPr>
          <p:spPr>
            <a:xfrm flipV="1">
              <a:off x="-1" y="-8"/>
              <a:ext cx="9412941" cy="982517"/>
            </a:xfrm>
            <a:prstGeom prst="rect">
              <a:avLst/>
            </a:prstGeom>
            <a:solidFill>
              <a:srgbClr val="7030A0">
                <a:alpha val="80000"/>
              </a:srgb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279026" y="-5682"/>
              <a:ext cx="7399245" cy="793487"/>
            </a:xfrm>
            <a:prstGeom prst="rect">
              <a:avLst/>
            </a:prstGeom>
          </p:spPr>
          <p:txBody>
            <a:bodyPr wrap="square">
              <a:spAutoFit/>
            </a:bodyPr>
            <a:lstStyle/>
            <a:p>
              <a:pPr>
                <a:lnSpc>
                  <a:spcPct val="150000"/>
                </a:lnSpc>
              </a:pPr>
              <a:endParaRPr lang="zh-CN" altLang="en-US" sz="3600" b="1" dirty="0">
                <a:solidFill>
                  <a:schemeClr val="bg1"/>
                </a:solidFill>
                <a:latin typeface="+mj-ea"/>
                <a:ea typeface="+mj-ea"/>
              </a:endParaRPr>
            </a:p>
          </p:txBody>
        </p:sp>
        <p:sp>
          <p:nvSpPr>
            <p:cNvPr id="19" name="矩形 18"/>
            <p:cNvSpPr/>
            <p:nvPr/>
          </p:nvSpPr>
          <p:spPr>
            <a:xfrm flipV="1">
              <a:off x="0" y="1047628"/>
              <a:ext cx="12192000" cy="76463"/>
            </a:xfrm>
            <a:prstGeom prst="rect">
              <a:avLst/>
            </a:prstGeom>
            <a:solidFill>
              <a:srgbClr val="7030A0">
                <a:alpha val="80000"/>
              </a:srgb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0" name="图片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10008" y="238279"/>
              <a:ext cx="1980288" cy="612460"/>
            </a:xfrm>
            <a:prstGeom prst="rect">
              <a:avLst/>
            </a:prstGeom>
          </p:spPr>
        </p:pic>
      </p:grpSp>
      <p:sp>
        <p:nvSpPr>
          <p:cNvPr id="2" name="矩形 1">
            <a:extLst>
              <a:ext uri="{FF2B5EF4-FFF2-40B4-BE49-F238E27FC236}">
                <a16:creationId xmlns:a16="http://schemas.microsoft.com/office/drawing/2014/main" id="{556BD4C4-4FF3-42FB-AF6E-0AB97CD4B1C3}"/>
              </a:ext>
            </a:extLst>
          </p:cNvPr>
          <p:cNvSpPr/>
          <p:nvPr/>
        </p:nvSpPr>
        <p:spPr>
          <a:xfrm>
            <a:off x="167980" y="168084"/>
            <a:ext cx="2967479" cy="646331"/>
          </a:xfrm>
          <a:prstGeom prst="rect">
            <a:avLst/>
          </a:prstGeom>
        </p:spPr>
        <p:txBody>
          <a:bodyPr wrap="none">
            <a:spAutoFit/>
          </a:bodyPr>
          <a:lstStyle/>
          <a:p>
            <a:r>
              <a:rPr lang="en-US" altLang="zh-CN" sz="3600" b="1" dirty="0">
                <a:ln w="0"/>
                <a:solidFill>
                  <a:schemeClr val="bg1"/>
                </a:solidFill>
                <a:latin typeface="+mj-ea"/>
                <a:ea typeface="+mj-ea"/>
              </a:rPr>
              <a:t>2.4 </a:t>
            </a:r>
            <a:r>
              <a:rPr lang="zh-CN" altLang="en-US" sz="3600" b="1" dirty="0">
                <a:ln w="0"/>
                <a:solidFill>
                  <a:schemeClr val="bg1"/>
                </a:solidFill>
                <a:latin typeface="+mj-ea"/>
                <a:ea typeface="+mj-ea"/>
              </a:rPr>
              <a:t>电源管理</a:t>
            </a:r>
            <a:endParaRPr lang="en-US" altLang="zh-CN" sz="3600" b="1" dirty="0">
              <a:ln w="0"/>
              <a:solidFill>
                <a:schemeClr val="bg1"/>
              </a:solidFill>
              <a:latin typeface="+mj-ea"/>
              <a:ea typeface="+mj-ea"/>
            </a:endParaRPr>
          </a:p>
        </p:txBody>
      </p:sp>
      <p:grpSp>
        <p:nvGrpSpPr>
          <p:cNvPr id="6" name="组合 5">
            <a:extLst>
              <a:ext uri="{FF2B5EF4-FFF2-40B4-BE49-F238E27FC236}">
                <a16:creationId xmlns:a16="http://schemas.microsoft.com/office/drawing/2014/main" id="{BDD13E51-361B-4A6A-BB60-EAA6357361B9}"/>
              </a:ext>
            </a:extLst>
          </p:cNvPr>
          <p:cNvGrpSpPr/>
          <p:nvPr/>
        </p:nvGrpSpPr>
        <p:grpSpPr>
          <a:xfrm>
            <a:off x="167980" y="1288309"/>
            <a:ext cx="6355242" cy="3277101"/>
            <a:chOff x="167980" y="1288309"/>
            <a:chExt cx="6355242" cy="3277101"/>
          </a:xfrm>
        </p:grpSpPr>
        <p:pic>
          <p:nvPicPr>
            <p:cNvPr id="4" name="图片 3">
              <a:extLst>
                <a:ext uri="{FF2B5EF4-FFF2-40B4-BE49-F238E27FC236}">
                  <a16:creationId xmlns:a16="http://schemas.microsoft.com/office/drawing/2014/main" id="{D4E637E5-26BA-45CC-A245-E16BCE433DB4}"/>
                </a:ext>
              </a:extLst>
            </p:cNvPr>
            <p:cNvPicPr>
              <a:picLocks noChangeAspect="1"/>
            </p:cNvPicPr>
            <p:nvPr/>
          </p:nvPicPr>
          <p:blipFill rotWithShape="1">
            <a:blip r:embed="rId4"/>
            <a:srcRect t="9309" b="5712"/>
            <a:stretch/>
          </p:blipFill>
          <p:spPr>
            <a:xfrm>
              <a:off x="167980" y="1288309"/>
              <a:ext cx="6355242" cy="2887260"/>
            </a:xfrm>
            <a:prstGeom prst="rect">
              <a:avLst/>
            </a:prstGeom>
          </p:spPr>
        </p:pic>
        <p:sp>
          <p:nvSpPr>
            <p:cNvPr id="11" name="文本框 10">
              <a:extLst>
                <a:ext uri="{FF2B5EF4-FFF2-40B4-BE49-F238E27FC236}">
                  <a16:creationId xmlns:a16="http://schemas.microsoft.com/office/drawing/2014/main" id="{2714E522-B7AC-4FA7-840B-866C7EDAE9F0}"/>
                </a:ext>
              </a:extLst>
            </p:cNvPr>
            <p:cNvSpPr txBox="1"/>
            <p:nvPr/>
          </p:nvSpPr>
          <p:spPr>
            <a:xfrm>
              <a:off x="387963" y="4226856"/>
              <a:ext cx="5130424" cy="338554"/>
            </a:xfrm>
            <a:prstGeom prst="rect">
              <a:avLst/>
            </a:prstGeom>
            <a:noFill/>
          </p:spPr>
          <p:txBody>
            <a:bodyPr wrap="square" rtlCol="0">
              <a:spAutoFit/>
            </a:bodyPr>
            <a:lstStyle/>
            <a:p>
              <a:pPr algn="ctr"/>
              <a:r>
                <a:rPr lang="zh-CN" altLang="en-US" sz="1600" b="1" dirty="0">
                  <a:latin typeface="微软雅黑" panose="020B0503020204020204" pitchFamily="34" charset="-122"/>
                  <a:ea typeface="微软雅黑" panose="020B0503020204020204" pitchFamily="34" charset="-122"/>
                </a:rPr>
                <a:t>图</a:t>
              </a:r>
              <a:r>
                <a:rPr lang="en-US" altLang="zh-CN" sz="1600" b="1" dirty="0">
                  <a:latin typeface="微软雅黑" panose="020B0503020204020204" pitchFamily="34" charset="-122"/>
                  <a:ea typeface="微软雅黑" panose="020B0503020204020204" pitchFamily="34" charset="-122"/>
                </a:rPr>
                <a:t>10 </a:t>
              </a:r>
              <a:r>
                <a:rPr lang="zh-CN" altLang="en-US" sz="1600" b="1" dirty="0">
                  <a:latin typeface="微软雅黑" panose="020B0503020204020204" pitchFamily="34" charset="-122"/>
                  <a:ea typeface="微软雅黑" panose="020B0503020204020204" pitchFamily="34" charset="-122"/>
                </a:rPr>
                <a:t>基于</a:t>
              </a:r>
              <a:r>
                <a:rPr lang="en-US" altLang="zh-CN" sz="1600" b="1" dirty="0">
                  <a:latin typeface="微软雅黑" panose="020B0503020204020204" pitchFamily="34" charset="-122"/>
                  <a:ea typeface="微软雅黑" panose="020B0503020204020204" pitchFamily="34" charset="-122"/>
                </a:rPr>
                <a:t>WE-BENCH</a:t>
              </a:r>
              <a:r>
                <a:rPr lang="zh-CN" altLang="en-US" sz="1600" b="1" dirty="0">
                  <a:latin typeface="微软雅黑" panose="020B0503020204020204" pitchFamily="34" charset="-122"/>
                  <a:ea typeface="微软雅黑" panose="020B0503020204020204" pitchFamily="34" charset="-122"/>
                </a:rPr>
                <a:t>设计的</a:t>
              </a:r>
              <a:r>
                <a:rPr lang="en-US" altLang="zh-CN" sz="1600" b="1" dirty="0">
                  <a:latin typeface="微软雅黑" panose="020B0503020204020204" pitchFamily="34" charset="-122"/>
                  <a:ea typeface="微软雅黑" panose="020B0503020204020204" pitchFamily="34" charset="-122"/>
                </a:rPr>
                <a:t>5V-4V</a:t>
              </a:r>
              <a:r>
                <a:rPr lang="zh-CN" altLang="en-US" sz="1600" b="1" dirty="0">
                  <a:latin typeface="微软雅黑" panose="020B0503020204020204" pitchFamily="34" charset="-122"/>
                  <a:ea typeface="微软雅黑" panose="020B0503020204020204" pitchFamily="34" charset="-122"/>
                </a:rPr>
                <a:t>直流电压转换电路</a:t>
              </a:r>
            </a:p>
          </p:txBody>
        </p:sp>
      </p:grpSp>
      <p:grpSp>
        <p:nvGrpSpPr>
          <p:cNvPr id="7" name="组合 6">
            <a:extLst>
              <a:ext uri="{FF2B5EF4-FFF2-40B4-BE49-F238E27FC236}">
                <a16:creationId xmlns:a16="http://schemas.microsoft.com/office/drawing/2014/main" id="{C45E1547-3E6A-434A-A6E0-ED9DD2751592}"/>
              </a:ext>
            </a:extLst>
          </p:cNvPr>
          <p:cNvGrpSpPr/>
          <p:nvPr/>
        </p:nvGrpSpPr>
        <p:grpSpPr>
          <a:xfrm>
            <a:off x="6747245" y="1288309"/>
            <a:ext cx="5130424" cy="3277101"/>
            <a:chOff x="6847728" y="1288309"/>
            <a:chExt cx="5130424" cy="3277101"/>
          </a:xfrm>
        </p:grpSpPr>
        <p:pic>
          <p:nvPicPr>
            <p:cNvPr id="5" name="图片 4">
              <a:extLst>
                <a:ext uri="{FF2B5EF4-FFF2-40B4-BE49-F238E27FC236}">
                  <a16:creationId xmlns:a16="http://schemas.microsoft.com/office/drawing/2014/main" id="{E7B80A8B-434E-4466-8DDD-422CAC67F8C8}"/>
                </a:ext>
              </a:extLst>
            </p:cNvPr>
            <p:cNvPicPr>
              <a:picLocks noChangeAspect="1"/>
            </p:cNvPicPr>
            <p:nvPr/>
          </p:nvPicPr>
          <p:blipFill>
            <a:blip r:embed="rId5"/>
            <a:stretch>
              <a:fillRect/>
            </a:stretch>
          </p:blipFill>
          <p:spPr>
            <a:xfrm>
              <a:off x="6868543" y="1288309"/>
              <a:ext cx="5088794" cy="2890435"/>
            </a:xfrm>
            <a:prstGeom prst="rect">
              <a:avLst/>
            </a:prstGeom>
          </p:spPr>
        </p:pic>
        <p:sp>
          <p:nvSpPr>
            <p:cNvPr id="13" name="文本框 12">
              <a:extLst>
                <a:ext uri="{FF2B5EF4-FFF2-40B4-BE49-F238E27FC236}">
                  <a16:creationId xmlns:a16="http://schemas.microsoft.com/office/drawing/2014/main" id="{EED54AA7-4EFC-44F2-8BC7-FB39138890B4}"/>
                </a:ext>
              </a:extLst>
            </p:cNvPr>
            <p:cNvSpPr txBox="1"/>
            <p:nvPr/>
          </p:nvSpPr>
          <p:spPr>
            <a:xfrm>
              <a:off x="6847728" y="4226856"/>
              <a:ext cx="5130424" cy="338554"/>
            </a:xfrm>
            <a:prstGeom prst="rect">
              <a:avLst/>
            </a:prstGeom>
            <a:noFill/>
          </p:spPr>
          <p:txBody>
            <a:bodyPr wrap="square" rtlCol="0">
              <a:spAutoFit/>
            </a:bodyPr>
            <a:lstStyle/>
            <a:p>
              <a:pPr algn="ctr"/>
              <a:r>
                <a:rPr lang="zh-CN" altLang="en-US" sz="1600" b="1" dirty="0">
                  <a:latin typeface="微软雅黑" panose="020B0503020204020204" pitchFamily="34" charset="-122"/>
                  <a:ea typeface="微软雅黑" panose="020B0503020204020204" pitchFamily="34" charset="-122"/>
                </a:rPr>
                <a:t>图</a:t>
              </a:r>
              <a:r>
                <a:rPr lang="en-US" altLang="zh-CN" sz="1600" b="1" dirty="0">
                  <a:latin typeface="微软雅黑" panose="020B0503020204020204" pitchFamily="34" charset="-122"/>
                  <a:ea typeface="微软雅黑" panose="020B0503020204020204" pitchFamily="34" charset="-122"/>
                </a:rPr>
                <a:t>11 </a:t>
              </a:r>
              <a:r>
                <a:rPr lang="zh-CN" altLang="en-US" sz="1600" b="1" dirty="0">
                  <a:latin typeface="微软雅黑" panose="020B0503020204020204" pitchFamily="34" charset="-122"/>
                  <a:ea typeface="微软雅黑" panose="020B0503020204020204" pitchFamily="34" charset="-122"/>
                </a:rPr>
                <a:t>电源管理电路</a:t>
              </a:r>
              <a:r>
                <a:rPr lang="en-US" altLang="zh-CN" sz="1600" b="1" dirty="0">
                  <a:latin typeface="微软雅黑" panose="020B0503020204020204" pitchFamily="34" charset="-122"/>
                  <a:ea typeface="微软雅黑" panose="020B0503020204020204" pitchFamily="34" charset="-122"/>
                </a:rPr>
                <a:t>PCB</a:t>
              </a:r>
              <a:r>
                <a:rPr lang="zh-CN" altLang="en-US" sz="1600" b="1" dirty="0">
                  <a:latin typeface="微软雅黑" panose="020B0503020204020204" pitchFamily="34" charset="-122"/>
                  <a:ea typeface="微软雅黑" panose="020B0503020204020204" pitchFamily="34" charset="-122"/>
                </a:rPr>
                <a:t>板设计</a:t>
              </a:r>
            </a:p>
          </p:txBody>
        </p:sp>
      </p:grpSp>
      <p:sp>
        <p:nvSpPr>
          <p:cNvPr id="15" name="文本框 14">
            <a:extLst>
              <a:ext uri="{FF2B5EF4-FFF2-40B4-BE49-F238E27FC236}">
                <a16:creationId xmlns:a16="http://schemas.microsoft.com/office/drawing/2014/main" id="{08F47CEB-DED0-4795-986C-3EDFAFA66A6F}"/>
              </a:ext>
            </a:extLst>
          </p:cNvPr>
          <p:cNvSpPr txBox="1"/>
          <p:nvPr/>
        </p:nvSpPr>
        <p:spPr>
          <a:xfrm>
            <a:off x="387963" y="4842090"/>
            <a:ext cx="4680155" cy="961289"/>
          </a:xfrm>
          <a:prstGeom prst="rect">
            <a:avLst/>
          </a:prstGeom>
          <a:noFill/>
        </p:spPr>
        <p:txBody>
          <a:bodyPr wrap="square" rtlCol="0">
            <a:spAutoFit/>
          </a:bodyPr>
          <a:lstStyle/>
          <a:p>
            <a:pPr marL="285750" indent="-285750">
              <a:lnSpc>
                <a:spcPct val="150000"/>
              </a:lnSpc>
              <a:buFont typeface="Wingdings" panose="05000000000000000000" pitchFamily="2" charset="2"/>
              <a:buChar char="ü"/>
            </a:pPr>
            <a:r>
              <a:rPr lang="zh-CN" altLang="en-US" sz="2000" b="1" dirty="0">
                <a:latin typeface="微软雅黑" panose="020B0503020204020204" pitchFamily="34" charset="-122"/>
                <a:ea typeface="微软雅黑" panose="020B0503020204020204" pitchFamily="34" charset="-122"/>
              </a:rPr>
              <a:t>输入电压：</a:t>
            </a:r>
            <a:r>
              <a:rPr lang="en-US" altLang="zh-CN" sz="2000" b="1" dirty="0">
                <a:latin typeface="微软雅黑" panose="020B0503020204020204" pitchFamily="34" charset="-122"/>
                <a:ea typeface="微软雅黑" panose="020B0503020204020204" pitchFamily="34" charset="-122"/>
              </a:rPr>
              <a:t>5V</a:t>
            </a:r>
          </a:p>
          <a:p>
            <a:pPr marL="285750" indent="-285750">
              <a:lnSpc>
                <a:spcPct val="150000"/>
              </a:lnSpc>
              <a:buFont typeface="Wingdings" panose="05000000000000000000" pitchFamily="2" charset="2"/>
              <a:buChar char="ü"/>
            </a:pPr>
            <a:r>
              <a:rPr lang="zh-CN" altLang="en-US" sz="2000" b="1" dirty="0">
                <a:latin typeface="微软雅黑" panose="020B0503020204020204" pitchFamily="34" charset="-122"/>
                <a:ea typeface="微软雅黑" panose="020B0503020204020204" pitchFamily="34" charset="-122"/>
              </a:rPr>
              <a:t>输出电压：</a:t>
            </a:r>
            <a:r>
              <a:rPr lang="en-US" altLang="zh-CN" sz="2000" b="1" dirty="0">
                <a:latin typeface="微软雅黑" panose="020B0503020204020204" pitchFamily="34" charset="-122"/>
                <a:ea typeface="微软雅黑" panose="020B0503020204020204" pitchFamily="34" charset="-122"/>
              </a:rPr>
              <a:t>4V</a:t>
            </a:r>
          </a:p>
        </p:txBody>
      </p:sp>
      <p:sp>
        <p:nvSpPr>
          <p:cNvPr id="8" name="矩形 7">
            <a:extLst>
              <a:ext uri="{FF2B5EF4-FFF2-40B4-BE49-F238E27FC236}">
                <a16:creationId xmlns:a16="http://schemas.microsoft.com/office/drawing/2014/main" id="{96CFA85B-DF11-4A60-A679-6D4EA57F9D36}"/>
              </a:ext>
            </a:extLst>
          </p:cNvPr>
          <p:cNvSpPr/>
          <p:nvPr/>
        </p:nvSpPr>
        <p:spPr>
          <a:xfrm>
            <a:off x="6747245" y="4980235"/>
            <a:ext cx="6096000" cy="961289"/>
          </a:xfrm>
          <a:prstGeom prst="rect">
            <a:avLst/>
          </a:prstGeom>
        </p:spPr>
        <p:txBody>
          <a:bodyPr>
            <a:spAutoFit/>
          </a:bodyPr>
          <a:lstStyle/>
          <a:p>
            <a:pPr marL="285750" indent="-285750">
              <a:lnSpc>
                <a:spcPct val="150000"/>
              </a:lnSpc>
              <a:buFont typeface="Wingdings" panose="05000000000000000000" pitchFamily="2" charset="2"/>
              <a:buChar char="ü"/>
            </a:pPr>
            <a:r>
              <a:rPr lang="zh-CN" altLang="en-US" sz="2000" b="1" dirty="0">
                <a:latin typeface="微软雅黑" panose="020B0503020204020204" pitchFamily="34" charset="-122"/>
                <a:ea typeface="微软雅黑" panose="020B0503020204020204" pitchFamily="34" charset="-122"/>
              </a:rPr>
              <a:t>最大输出电流：</a:t>
            </a:r>
            <a:r>
              <a:rPr lang="en-US" altLang="zh-CN" sz="2000" b="1" dirty="0">
                <a:latin typeface="微软雅黑" panose="020B0503020204020204" pitchFamily="34" charset="-122"/>
                <a:ea typeface="微软雅黑" panose="020B0503020204020204" pitchFamily="34" charset="-122"/>
              </a:rPr>
              <a:t>50mA</a:t>
            </a:r>
          </a:p>
          <a:p>
            <a:pPr marL="285750" indent="-285750">
              <a:lnSpc>
                <a:spcPct val="150000"/>
              </a:lnSpc>
              <a:buFont typeface="Wingdings" panose="05000000000000000000" pitchFamily="2" charset="2"/>
              <a:buChar char="ü"/>
            </a:pPr>
            <a:r>
              <a:rPr lang="zh-CN" altLang="en-US" sz="2000" b="1" dirty="0">
                <a:latin typeface="微软雅黑" panose="020B0503020204020204" pitchFamily="34" charset="-122"/>
                <a:ea typeface="微软雅黑" panose="020B0503020204020204" pitchFamily="34" charset="-122"/>
              </a:rPr>
              <a:t>纹波电压峰值：</a:t>
            </a:r>
            <a:r>
              <a:rPr lang="en-US" altLang="zh-CN" sz="2000" b="1" dirty="0">
                <a:latin typeface="微软雅黑" panose="020B0503020204020204" pitchFamily="34" charset="-122"/>
                <a:ea typeface="微软雅黑" panose="020B0503020204020204" pitchFamily="34" charset="-122"/>
              </a:rPr>
              <a:t>5mV</a:t>
            </a:r>
            <a:endParaRPr lang="zh-CN" altLang="en-US" sz="20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678945881"/>
      </p:ext>
    </p:extLst>
  </p:cSld>
  <p:clrMapOvr>
    <a:masterClrMapping/>
  </p:clrMapOvr>
  <mc:AlternateContent xmlns:mc="http://schemas.openxmlformats.org/markup-compatibility/2006" xmlns:p14="http://schemas.microsoft.com/office/powerpoint/2010/main">
    <mc:Choice Requires="p14">
      <p:transition spd="med" p14:dur="700" advTm="1180">
        <p:fade/>
      </p:transition>
    </mc:Choice>
    <mc:Fallback xmlns="">
      <p:transition spd="med" advTm="118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A1F7DB31-A6DB-4622-A6FB-BC3E9BD42115}" type="slidenum">
              <a:rPr lang="zh-CN" altLang="en-US" smtClean="0"/>
              <a:t>11</a:t>
            </a:fld>
            <a:endParaRPr lang="zh-CN" altLang="en-US" dirty="0"/>
          </a:p>
        </p:txBody>
      </p:sp>
      <p:grpSp>
        <p:nvGrpSpPr>
          <p:cNvPr id="16" name="组合 15"/>
          <p:cNvGrpSpPr/>
          <p:nvPr/>
        </p:nvGrpSpPr>
        <p:grpSpPr>
          <a:xfrm>
            <a:off x="-1" y="-35178"/>
            <a:ext cx="12192001" cy="1129773"/>
            <a:chOff x="-1" y="-5682"/>
            <a:chExt cx="12192001" cy="1129773"/>
          </a:xfrm>
        </p:grpSpPr>
        <p:sp>
          <p:nvSpPr>
            <p:cNvPr id="17" name="矩形 16"/>
            <p:cNvSpPr/>
            <p:nvPr/>
          </p:nvSpPr>
          <p:spPr>
            <a:xfrm flipV="1">
              <a:off x="-1" y="-8"/>
              <a:ext cx="9412941" cy="982517"/>
            </a:xfrm>
            <a:prstGeom prst="rect">
              <a:avLst/>
            </a:prstGeom>
            <a:solidFill>
              <a:srgbClr val="7030A0">
                <a:alpha val="80000"/>
              </a:srgb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279026" y="-5682"/>
              <a:ext cx="7399245" cy="793487"/>
            </a:xfrm>
            <a:prstGeom prst="rect">
              <a:avLst/>
            </a:prstGeom>
          </p:spPr>
          <p:txBody>
            <a:bodyPr wrap="square">
              <a:spAutoFit/>
            </a:bodyPr>
            <a:lstStyle/>
            <a:p>
              <a:pPr>
                <a:lnSpc>
                  <a:spcPct val="150000"/>
                </a:lnSpc>
              </a:pPr>
              <a:endParaRPr lang="zh-CN" altLang="en-US" sz="3600" b="1" dirty="0">
                <a:solidFill>
                  <a:schemeClr val="bg1"/>
                </a:solidFill>
                <a:latin typeface="+mj-ea"/>
                <a:ea typeface="+mj-ea"/>
              </a:endParaRPr>
            </a:p>
          </p:txBody>
        </p:sp>
        <p:sp>
          <p:nvSpPr>
            <p:cNvPr id="19" name="矩形 18"/>
            <p:cNvSpPr/>
            <p:nvPr/>
          </p:nvSpPr>
          <p:spPr>
            <a:xfrm flipV="1">
              <a:off x="0" y="1047628"/>
              <a:ext cx="12192000" cy="76463"/>
            </a:xfrm>
            <a:prstGeom prst="rect">
              <a:avLst/>
            </a:prstGeom>
            <a:solidFill>
              <a:srgbClr val="7030A0">
                <a:alpha val="80000"/>
              </a:srgb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0" name="图片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10008" y="238279"/>
              <a:ext cx="1980288" cy="612460"/>
            </a:xfrm>
            <a:prstGeom prst="rect">
              <a:avLst/>
            </a:prstGeom>
          </p:spPr>
        </p:pic>
      </p:grpSp>
      <p:sp>
        <p:nvSpPr>
          <p:cNvPr id="2" name="矩形 1">
            <a:extLst>
              <a:ext uri="{FF2B5EF4-FFF2-40B4-BE49-F238E27FC236}">
                <a16:creationId xmlns:a16="http://schemas.microsoft.com/office/drawing/2014/main" id="{556BD4C4-4FF3-42FB-AF6E-0AB97CD4B1C3}"/>
              </a:ext>
            </a:extLst>
          </p:cNvPr>
          <p:cNvSpPr/>
          <p:nvPr/>
        </p:nvSpPr>
        <p:spPr>
          <a:xfrm>
            <a:off x="167980" y="168084"/>
            <a:ext cx="2967479" cy="646331"/>
          </a:xfrm>
          <a:prstGeom prst="rect">
            <a:avLst/>
          </a:prstGeom>
        </p:spPr>
        <p:txBody>
          <a:bodyPr wrap="none">
            <a:spAutoFit/>
          </a:bodyPr>
          <a:lstStyle/>
          <a:p>
            <a:r>
              <a:rPr lang="en-US" altLang="zh-CN" sz="3600" b="1" dirty="0">
                <a:ln w="0"/>
                <a:solidFill>
                  <a:schemeClr val="bg1"/>
                </a:solidFill>
                <a:latin typeface="+mj-ea"/>
                <a:ea typeface="+mj-ea"/>
              </a:rPr>
              <a:t>2.5 </a:t>
            </a:r>
            <a:r>
              <a:rPr lang="zh-CN" altLang="en-US" sz="3600" b="1" dirty="0">
                <a:ln w="0"/>
                <a:solidFill>
                  <a:schemeClr val="bg1"/>
                </a:solidFill>
                <a:latin typeface="+mj-ea"/>
                <a:ea typeface="+mj-ea"/>
              </a:rPr>
              <a:t>蓝牙模块</a:t>
            </a:r>
            <a:endParaRPr lang="en-US" altLang="zh-CN" sz="3600" b="1" dirty="0">
              <a:ln w="0"/>
              <a:solidFill>
                <a:schemeClr val="bg1"/>
              </a:solidFill>
              <a:latin typeface="+mj-ea"/>
              <a:ea typeface="+mj-ea"/>
            </a:endParaRPr>
          </a:p>
        </p:txBody>
      </p:sp>
      <p:sp>
        <p:nvSpPr>
          <p:cNvPr id="5" name="文本框 4">
            <a:extLst>
              <a:ext uri="{FF2B5EF4-FFF2-40B4-BE49-F238E27FC236}">
                <a16:creationId xmlns:a16="http://schemas.microsoft.com/office/drawing/2014/main" id="{0C648FB5-EDDC-425B-92F3-C8E944EA7412}"/>
              </a:ext>
            </a:extLst>
          </p:cNvPr>
          <p:cNvSpPr txBox="1"/>
          <p:nvPr/>
        </p:nvSpPr>
        <p:spPr>
          <a:xfrm>
            <a:off x="7043044" y="2090665"/>
            <a:ext cx="4464490" cy="2900281"/>
          </a:xfrm>
          <a:prstGeom prst="rect">
            <a:avLst/>
          </a:prstGeom>
          <a:noFill/>
        </p:spPr>
        <p:txBody>
          <a:bodyPr wrap="square" rtlCol="0">
            <a:spAutoFit/>
          </a:bodyPr>
          <a:lstStyle/>
          <a:p>
            <a:pPr>
              <a:lnSpc>
                <a:spcPct val="150000"/>
              </a:lnSpc>
            </a:pPr>
            <a:r>
              <a:rPr lang="en-US" altLang="zh-CN" sz="2000" b="1" dirty="0">
                <a:latin typeface="微软雅黑" panose="020B0503020204020204" pitchFamily="34" charset="-122"/>
                <a:ea typeface="微软雅黑" panose="020B0503020204020204" pitchFamily="34" charset="-122"/>
              </a:rPr>
              <a:t>HC-05</a:t>
            </a:r>
            <a:r>
              <a:rPr lang="zh-CN" altLang="zh-CN" sz="2000" b="1" dirty="0">
                <a:latin typeface="微软雅黑" panose="020B0503020204020204" pitchFamily="34" charset="-122"/>
                <a:ea typeface="微软雅黑" panose="020B0503020204020204" pitchFamily="34" charset="-122"/>
              </a:rPr>
              <a:t>嵌入式蓝牙串口通讯模块</a:t>
            </a:r>
            <a:endParaRPr lang="en-US" altLang="zh-CN" sz="2000" b="1" dirty="0">
              <a:latin typeface="微软雅黑" panose="020B0503020204020204" pitchFamily="34" charset="-122"/>
              <a:ea typeface="微软雅黑" panose="020B0503020204020204" pitchFamily="34" charset="-122"/>
            </a:endParaRPr>
          </a:p>
          <a:p>
            <a:pPr>
              <a:lnSpc>
                <a:spcPct val="150000"/>
              </a:lnSpc>
            </a:pPr>
            <a:endParaRPr lang="en-US" altLang="zh-CN" sz="2400" b="1" dirty="0">
              <a:latin typeface="微软雅黑" panose="020B0503020204020204" pitchFamily="34" charset="-122"/>
              <a:ea typeface="微软雅黑" panose="020B0503020204020204" pitchFamily="34" charset="-122"/>
            </a:endParaRPr>
          </a:p>
          <a:p>
            <a:pPr>
              <a:lnSpc>
                <a:spcPct val="150000"/>
              </a:lnSpc>
            </a:pPr>
            <a:r>
              <a:rPr lang="en-US" altLang="zh-CN" sz="2000" b="1" dirty="0">
                <a:latin typeface="微软雅黑" panose="020B0503020204020204" pitchFamily="34" charset="-122"/>
                <a:ea typeface="微软雅黑" panose="020B0503020204020204" pitchFamily="34" charset="-122"/>
              </a:rPr>
              <a:t>A</a:t>
            </a:r>
            <a:r>
              <a:rPr lang="zh-CN" altLang="en-US" sz="2000" b="1" dirty="0">
                <a:latin typeface="微软雅黑" panose="020B0503020204020204" pitchFamily="34" charset="-122"/>
                <a:ea typeface="微软雅黑" panose="020B0503020204020204" pitchFamily="34" charset="-122"/>
              </a:rPr>
              <a:t>（主机）</a:t>
            </a:r>
            <a:r>
              <a:rPr lang="en-US" altLang="zh-CN" sz="2000" b="1" dirty="0">
                <a:latin typeface="微软雅黑" panose="020B0503020204020204" pitchFamily="34" charset="-122"/>
                <a:ea typeface="微软雅黑" panose="020B0503020204020204" pitchFamily="34" charset="-122"/>
              </a:rPr>
              <a:t>——PC</a:t>
            </a:r>
            <a:r>
              <a:rPr lang="zh-CN" altLang="en-US" sz="2000" b="1" dirty="0">
                <a:latin typeface="微软雅黑" panose="020B0503020204020204" pitchFamily="34" charset="-122"/>
                <a:ea typeface="微软雅黑" panose="020B0503020204020204" pitchFamily="34" charset="-122"/>
              </a:rPr>
              <a:t>端</a:t>
            </a:r>
            <a:endParaRPr lang="en-US" altLang="zh-CN" sz="2000" b="1" dirty="0">
              <a:latin typeface="微软雅黑" panose="020B0503020204020204" pitchFamily="34" charset="-122"/>
              <a:ea typeface="微软雅黑" panose="020B0503020204020204" pitchFamily="34" charset="-122"/>
            </a:endParaRPr>
          </a:p>
          <a:p>
            <a:pPr>
              <a:lnSpc>
                <a:spcPct val="150000"/>
              </a:lnSpc>
            </a:pPr>
            <a:r>
              <a:rPr lang="en-US" altLang="zh-CN" sz="2000" b="1" dirty="0">
                <a:latin typeface="微软雅黑" panose="020B0503020204020204" pitchFamily="34" charset="-122"/>
                <a:ea typeface="微软雅黑" panose="020B0503020204020204" pitchFamily="34" charset="-122"/>
              </a:rPr>
              <a:t>B</a:t>
            </a:r>
            <a:r>
              <a:rPr lang="zh-CN" altLang="en-US" sz="2000" b="1" dirty="0">
                <a:latin typeface="微软雅黑" panose="020B0503020204020204" pitchFamily="34" charset="-122"/>
                <a:ea typeface="微软雅黑" panose="020B0503020204020204" pitchFamily="34" charset="-122"/>
              </a:rPr>
              <a:t>（从机）</a:t>
            </a:r>
            <a:r>
              <a:rPr lang="en-US" altLang="zh-CN" sz="2000" b="1" dirty="0">
                <a:latin typeface="微软雅黑" panose="020B0503020204020204" pitchFamily="34" charset="-122"/>
                <a:ea typeface="微软雅黑" panose="020B0503020204020204" pitchFamily="34" charset="-122"/>
              </a:rPr>
              <a:t>——Arduino</a:t>
            </a:r>
          </a:p>
          <a:p>
            <a:pPr>
              <a:lnSpc>
                <a:spcPct val="150000"/>
              </a:lnSpc>
            </a:pPr>
            <a:endParaRPr lang="en-US" altLang="zh-CN" sz="2000" b="1" dirty="0">
              <a:latin typeface="微软雅黑" panose="020B0503020204020204" pitchFamily="34" charset="-122"/>
              <a:ea typeface="微软雅黑" panose="020B0503020204020204" pitchFamily="34" charset="-122"/>
            </a:endParaRPr>
          </a:p>
          <a:p>
            <a:pPr>
              <a:lnSpc>
                <a:spcPct val="150000"/>
              </a:lnSpc>
            </a:pPr>
            <a:r>
              <a:rPr lang="zh-CN" altLang="en-US" sz="2000" b="1" dirty="0">
                <a:latin typeface="微软雅黑" panose="020B0503020204020204" pitchFamily="34" charset="-122"/>
                <a:ea typeface="微软雅黑" panose="020B0503020204020204" pitchFamily="34" charset="-122"/>
              </a:rPr>
              <a:t>波特率：</a:t>
            </a:r>
            <a:r>
              <a:rPr lang="en-US" altLang="zh-CN" sz="2000" b="1" dirty="0">
                <a:latin typeface="微软雅黑" panose="020B0503020204020204" pitchFamily="34" charset="-122"/>
                <a:ea typeface="微软雅黑" panose="020B0503020204020204" pitchFamily="34" charset="-122"/>
              </a:rPr>
              <a:t>9600</a:t>
            </a:r>
            <a:endParaRPr lang="zh-CN" altLang="en-US" sz="2000" b="1" dirty="0">
              <a:latin typeface="微软雅黑" panose="020B0503020204020204" pitchFamily="34" charset="-122"/>
              <a:ea typeface="微软雅黑" panose="020B0503020204020204" pitchFamily="34" charset="-122"/>
            </a:endParaRPr>
          </a:p>
        </p:txBody>
      </p:sp>
      <p:pic>
        <p:nvPicPr>
          <p:cNvPr id="7" name="图片 6">
            <a:extLst>
              <a:ext uri="{FF2B5EF4-FFF2-40B4-BE49-F238E27FC236}">
                <a16:creationId xmlns:a16="http://schemas.microsoft.com/office/drawing/2014/main" id="{BB1F6105-95D6-47B0-BC9C-E2971BCB9D7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08749" y="1735043"/>
            <a:ext cx="5525790" cy="3611526"/>
          </a:xfrm>
          <a:prstGeom prst="rect">
            <a:avLst/>
          </a:prstGeom>
        </p:spPr>
      </p:pic>
      <p:sp>
        <p:nvSpPr>
          <p:cNvPr id="8" name="文本框 7">
            <a:extLst>
              <a:ext uri="{FF2B5EF4-FFF2-40B4-BE49-F238E27FC236}">
                <a16:creationId xmlns:a16="http://schemas.microsoft.com/office/drawing/2014/main" id="{69DEC000-451F-447D-9AAE-C7015D892F0C}"/>
              </a:ext>
            </a:extLst>
          </p:cNvPr>
          <p:cNvSpPr txBox="1"/>
          <p:nvPr/>
        </p:nvSpPr>
        <p:spPr>
          <a:xfrm>
            <a:off x="3135459" y="5501314"/>
            <a:ext cx="1524776" cy="338554"/>
          </a:xfrm>
          <a:prstGeom prst="rect">
            <a:avLst/>
          </a:prstGeom>
          <a:noFill/>
        </p:spPr>
        <p:txBody>
          <a:bodyPr wrap="none" rtlCol="0">
            <a:spAutoFit/>
          </a:bodyPr>
          <a:lstStyle/>
          <a:p>
            <a:r>
              <a:rPr lang="zh-CN" altLang="en-US" sz="1600" b="1" dirty="0">
                <a:latin typeface="微软雅黑" panose="020B0503020204020204" pitchFamily="34" charset="-122"/>
                <a:ea typeface="微软雅黑" panose="020B0503020204020204" pitchFamily="34" charset="-122"/>
              </a:rPr>
              <a:t>图</a:t>
            </a:r>
            <a:r>
              <a:rPr lang="en-US" altLang="zh-CN" sz="1600" b="1" dirty="0">
                <a:latin typeface="微软雅黑" panose="020B0503020204020204" pitchFamily="34" charset="-122"/>
                <a:ea typeface="微软雅黑" panose="020B0503020204020204" pitchFamily="34" charset="-122"/>
              </a:rPr>
              <a:t>12</a:t>
            </a:r>
            <a:r>
              <a:rPr lang="zh-CN" altLang="en-US" sz="1600" b="1" dirty="0">
                <a:latin typeface="微软雅黑" panose="020B0503020204020204" pitchFamily="34" charset="-122"/>
                <a:ea typeface="微软雅黑" panose="020B0503020204020204" pitchFamily="34" charset="-122"/>
              </a:rPr>
              <a:t> 蓝牙模块</a:t>
            </a:r>
          </a:p>
        </p:txBody>
      </p:sp>
    </p:spTree>
    <p:extLst>
      <p:ext uri="{BB962C8B-B14F-4D97-AF65-F5344CB8AC3E}">
        <p14:creationId xmlns:p14="http://schemas.microsoft.com/office/powerpoint/2010/main" val="1424044232"/>
      </p:ext>
    </p:extLst>
  </p:cSld>
  <p:clrMapOvr>
    <a:masterClrMapping/>
  </p:clrMapOvr>
  <mc:AlternateContent xmlns:mc="http://schemas.openxmlformats.org/markup-compatibility/2006" xmlns:p14="http://schemas.microsoft.com/office/powerpoint/2010/main">
    <mc:Choice Requires="p14">
      <p:transition spd="med" p14:dur="700" advTm="1180">
        <p:fade/>
      </p:transition>
    </mc:Choice>
    <mc:Fallback xmlns="">
      <p:transition spd="med" advTm="118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A1F7DB31-A6DB-4622-A6FB-BC3E9BD42115}" type="slidenum">
              <a:rPr lang="zh-CN" altLang="en-US" smtClean="0"/>
              <a:t>12</a:t>
            </a:fld>
            <a:endParaRPr lang="zh-CN" altLang="en-US" dirty="0"/>
          </a:p>
        </p:txBody>
      </p:sp>
      <p:grpSp>
        <p:nvGrpSpPr>
          <p:cNvPr id="16" name="组合 15"/>
          <p:cNvGrpSpPr/>
          <p:nvPr/>
        </p:nvGrpSpPr>
        <p:grpSpPr>
          <a:xfrm>
            <a:off x="-1" y="-35178"/>
            <a:ext cx="12192001" cy="1129773"/>
            <a:chOff x="-1" y="-5682"/>
            <a:chExt cx="12192001" cy="1129773"/>
          </a:xfrm>
        </p:grpSpPr>
        <p:sp>
          <p:nvSpPr>
            <p:cNvPr id="17" name="矩形 16"/>
            <p:cNvSpPr/>
            <p:nvPr/>
          </p:nvSpPr>
          <p:spPr>
            <a:xfrm flipV="1">
              <a:off x="-1" y="-8"/>
              <a:ext cx="9412941" cy="982517"/>
            </a:xfrm>
            <a:prstGeom prst="rect">
              <a:avLst/>
            </a:prstGeom>
            <a:solidFill>
              <a:srgbClr val="7030A0">
                <a:alpha val="80000"/>
              </a:srgb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279026" y="-5682"/>
              <a:ext cx="7399245" cy="793487"/>
            </a:xfrm>
            <a:prstGeom prst="rect">
              <a:avLst/>
            </a:prstGeom>
          </p:spPr>
          <p:txBody>
            <a:bodyPr wrap="square">
              <a:spAutoFit/>
            </a:bodyPr>
            <a:lstStyle/>
            <a:p>
              <a:pPr>
                <a:lnSpc>
                  <a:spcPct val="150000"/>
                </a:lnSpc>
              </a:pPr>
              <a:endParaRPr lang="zh-CN" altLang="en-US" sz="3600" b="1" dirty="0">
                <a:solidFill>
                  <a:schemeClr val="bg1"/>
                </a:solidFill>
                <a:latin typeface="+mj-ea"/>
                <a:ea typeface="+mj-ea"/>
              </a:endParaRPr>
            </a:p>
          </p:txBody>
        </p:sp>
        <p:sp>
          <p:nvSpPr>
            <p:cNvPr id="19" name="矩形 18"/>
            <p:cNvSpPr/>
            <p:nvPr/>
          </p:nvSpPr>
          <p:spPr>
            <a:xfrm flipV="1">
              <a:off x="0" y="1047628"/>
              <a:ext cx="12192000" cy="76463"/>
            </a:xfrm>
            <a:prstGeom prst="rect">
              <a:avLst/>
            </a:prstGeom>
            <a:solidFill>
              <a:srgbClr val="7030A0">
                <a:alpha val="80000"/>
              </a:srgb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0" name="图片 1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710008" y="238279"/>
              <a:ext cx="1980288" cy="612460"/>
            </a:xfrm>
            <a:prstGeom prst="rect">
              <a:avLst/>
            </a:prstGeom>
          </p:spPr>
        </p:pic>
      </p:grpSp>
      <p:sp>
        <p:nvSpPr>
          <p:cNvPr id="2" name="矩形 1">
            <a:extLst>
              <a:ext uri="{FF2B5EF4-FFF2-40B4-BE49-F238E27FC236}">
                <a16:creationId xmlns:a16="http://schemas.microsoft.com/office/drawing/2014/main" id="{556BD4C4-4FF3-42FB-AF6E-0AB97CD4B1C3}"/>
              </a:ext>
            </a:extLst>
          </p:cNvPr>
          <p:cNvSpPr/>
          <p:nvPr/>
        </p:nvSpPr>
        <p:spPr>
          <a:xfrm>
            <a:off x="167980" y="168084"/>
            <a:ext cx="5981125" cy="646331"/>
          </a:xfrm>
          <a:prstGeom prst="rect">
            <a:avLst/>
          </a:prstGeom>
        </p:spPr>
        <p:txBody>
          <a:bodyPr wrap="none">
            <a:spAutoFit/>
          </a:bodyPr>
          <a:lstStyle/>
          <a:p>
            <a:r>
              <a:rPr lang="en-US" altLang="zh-CN" sz="3600" b="1" dirty="0">
                <a:ln w="0"/>
                <a:solidFill>
                  <a:schemeClr val="bg1"/>
                </a:solidFill>
                <a:latin typeface="+mj-ea"/>
                <a:ea typeface="+mj-ea"/>
              </a:rPr>
              <a:t>2.6 </a:t>
            </a:r>
            <a:r>
              <a:rPr lang="zh-CN" altLang="en-US" sz="3600" b="1" dirty="0">
                <a:ln w="0"/>
                <a:solidFill>
                  <a:schemeClr val="bg1"/>
                </a:solidFill>
                <a:latin typeface="+mj-ea"/>
                <a:ea typeface="+mj-ea"/>
              </a:rPr>
              <a:t>震动马达和三色</a:t>
            </a:r>
            <a:r>
              <a:rPr lang="en-US" altLang="zh-CN" sz="3600" b="1" dirty="0">
                <a:ln w="0"/>
                <a:solidFill>
                  <a:schemeClr val="bg1"/>
                </a:solidFill>
                <a:latin typeface="+mj-ea"/>
                <a:ea typeface="+mj-ea"/>
              </a:rPr>
              <a:t>LED</a:t>
            </a:r>
            <a:r>
              <a:rPr lang="zh-CN" altLang="en-US" sz="3600" b="1" dirty="0">
                <a:ln w="0"/>
                <a:solidFill>
                  <a:schemeClr val="bg1"/>
                </a:solidFill>
                <a:latin typeface="+mj-ea"/>
                <a:ea typeface="+mj-ea"/>
              </a:rPr>
              <a:t>小灯</a:t>
            </a:r>
            <a:endParaRPr lang="en-US" altLang="zh-CN" sz="3600" b="1" dirty="0">
              <a:ln w="0"/>
              <a:solidFill>
                <a:schemeClr val="bg1"/>
              </a:solidFill>
              <a:latin typeface="+mj-ea"/>
              <a:ea typeface="+mj-ea"/>
            </a:endParaRPr>
          </a:p>
        </p:txBody>
      </p:sp>
      <p:sp>
        <p:nvSpPr>
          <p:cNvPr id="4" name="文本框 3">
            <a:extLst>
              <a:ext uri="{FF2B5EF4-FFF2-40B4-BE49-F238E27FC236}">
                <a16:creationId xmlns:a16="http://schemas.microsoft.com/office/drawing/2014/main" id="{D5A90DD1-E52B-4E18-8D16-3C5AC2845924}"/>
              </a:ext>
            </a:extLst>
          </p:cNvPr>
          <p:cNvSpPr txBox="1"/>
          <p:nvPr/>
        </p:nvSpPr>
        <p:spPr>
          <a:xfrm>
            <a:off x="8610600" y="2280569"/>
            <a:ext cx="3247053" cy="2554545"/>
          </a:xfrm>
          <a:prstGeom prst="rect">
            <a:avLst/>
          </a:prstGeom>
          <a:noFill/>
        </p:spPr>
        <p:txBody>
          <a:bodyPr wrap="square" rtlCol="0">
            <a:spAutoFit/>
          </a:bodyPr>
          <a:lstStyle/>
          <a:p>
            <a:pPr>
              <a:lnSpc>
                <a:spcPct val="150000"/>
              </a:lnSpc>
            </a:pPr>
            <a:r>
              <a:rPr lang="zh-CN" altLang="zh-CN" sz="2000" b="1" dirty="0">
                <a:latin typeface="微软雅黑" panose="020B0503020204020204" pitchFamily="34" charset="-122"/>
                <a:ea typeface="微软雅黑" panose="020B0503020204020204" pitchFamily="34" charset="-122"/>
              </a:rPr>
              <a:t>游戏失败时</a:t>
            </a:r>
            <a:r>
              <a:rPr lang="zh-CN" altLang="en-US" sz="2000" b="1" dirty="0">
                <a:latin typeface="微软雅黑" panose="020B0503020204020204" pitchFamily="34" charset="-122"/>
                <a:ea typeface="微软雅黑" panose="020B0503020204020204" pitchFamily="34" charset="-122"/>
              </a:rPr>
              <a:t>，</a:t>
            </a:r>
            <a:r>
              <a:rPr lang="en-US" altLang="zh-CN" sz="2000" b="1" dirty="0">
                <a:latin typeface="微软雅黑" panose="020B0503020204020204" pitchFamily="34" charset="-122"/>
                <a:ea typeface="微软雅黑" panose="020B0503020204020204" pitchFamily="34" charset="-122"/>
              </a:rPr>
              <a:t>PC</a:t>
            </a:r>
            <a:r>
              <a:rPr lang="zh-CN" altLang="zh-CN" sz="2000" b="1" dirty="0">
                <a:latin typeface="微软雅黑" panose="020B0503020204020204" pitchFamily="34" charset="-122"/>
                <a:ea typeface="微软雅黑" panose="020B0503020204020204" pitchFamily="34" charset="-122"/>
              </a:rPr>
              <a:t>端传出</a:t>
            </a:r>
            <a:r>
              <a:rPr lang="zh-CN" altLang="en-US" sz="2000" b="1" dirty="0">
                <a:latin typeface="微软雅黑" panose="020B0503020204020204" pitchFamily="34" charset="-122"/>
                <a:ea typeface="微软雅黑" panose="020B0503020204020204" pitchFamily="34" charset="-122"/>
              </a:rPr>
              <a:t>标志</a:t>
            </a:r>
            <a:r>
              <a:rPr lang="zh-CN" altLang="zh-CN" sz="2000" b="1" dirty="0">
                <a:latin typeface="微软雅黑" panose="020B0503020204020204" pitchFamily="34" charset="-122"/>
                <a:ea typeface="微软雅黑" panose="020B0503020204020204" pitchFamily="34" charset="-122"/>
              </a:rPr>
              <a:t>字符</a:t>
            </a:r>
            <a:r>
              <a:rPr lang="zh-CN" altLang="en-US" sz="2000" b="1" dirty="0">
                <a:latin typeface="微软雅黑" panose="020B0503020204020204" pitchFamily="34" charset="-122"/>
                <a:ea typeface="微软雅黑" panose="020B0503020204020204" pitchFamily="34" charset="-122"/>
              </a:rPr>
              <a:t>，由</a:t>
            </a:r>
            <a:r>
              <a:rPr lang="en-US" altLang="zh-CN" sz="2000" b="1" dirty="0">
                <a:latin typeface="微软雅黑" panose="020B0503020204020204" pitchFamily="34" charset="-122"/>
                <a:ea typeface="微软雅黑" panose="020B0503020204020204" pitchFamily="34" charset="-122"/>
              </a:rPr>
              <a:t>Arduino</a:t>
            </a:r>
            <a:r>
              <a:rPr lang="zh-CN" altLang="zh-CN" sz="2000" b="1" dirty="0">
                <a:latin typeface="微软雅黑" panose="020B0503020204020204" pitchFamily="34" charset="-122"/>
                <a:ea typeface="微软雅黑" panose="020B0503020204020204" pitchFamily="34" charset="-122"/>
              </a:rPr>
              <a:t>接收</a:t>
            </a:r>
            <a:endParaRPr lang="en-US" altLang="zh-CN" sz="2000" b="1" dirty="0">
              <a:latin typeface="微软雅黑" panose="020B0503020204020204" pitchFamily="34" charset="-122"/>
              <a:ea typeface="微软雅黑" panose="020B0503020204020204" pitchFamily="34" charset="-122"/>
            </a:endParaRPr>
          </a:p>
          <a:p>
            <a:endParaRPr lang="en-US" altLang="zh-CN" sz="2000" b="1" dirty="0">
              <a:latin typeface="微软雅黑" panose="020B0503020204020204" pitchFamily="34" charset="-122"/>
              <a:ea typeface="微软雅黑" panose="020B0503020204020204" pitchFamily="34" charset="-122"/>
            </a:endParaRPr>
          </a:p>
          <a:p>
            <a:endParaRPr lang="en-US" altLang="zh-CN" sz="2000" b="1" dirty="0">
              <a:latin typeface="微软雅黑" panose="020B0503020204020204" pitchFamily="34" charset="-122"/>
              <a:ea typeface="微软雅黑" panose="020B0503020204020204" pitchFamily="34" charset="-122"/>
            </a:endParaRPr>
          </a:p>
          <a:p>
            <a:r>
              <a:rPr lang="en-US" altLang="zh-CN" sz="2000" b="1" dirty="0">
                <a:latin typeface="微软雅黑" panose="020B0503020204020204" pitchFamily="34" charset="-122"/>
                <a:ea typeface="微软雅黑" panose="020B0503020204020204" pitchFamily="34" charset="-122"/>
              </a:rPr>
              <a:t>• </a:t>
            </a:r>
            <a:r>
              <a:rPr lang="zh-CN" altLang="zh-CN" sz="2000" b="1" dirty="0">
                <a:latin typeface="微软雅黑" panose="020B0503020204020204" pitchFamily="34" charset="-122"/>
                <a:ea typeface="微软雅黑" panose="020B0503020204020204" pitchFamily="34" charset="-122"/>
              </a:rPr>
              <a:t>震动马达起振</a:t>
            </a:r>
            <a:endParaRPr lang="en-US" altLang="zh-CN" sz="2000" b="1" dirty="0">
              <a:latin typeface="微软雅黑" panose="020B0503020204020204" pitchFamily="34" charset="-122"/>
              <a:ea typeface="微软雅黑" panose="020B0503020204020204" pitchFamily="34" charset="-122"/>
            </a:endParaRPr>
          </a:p>
          <a:p>
            <a:endParaRPr lang="en-US" altLang="zh-CN" sz="2000" b="1" dirty="0">
              <a:latin typeface="微软雅黑" panose="020B0503020204020204" pitchFamily="34" charset="-122"/>
              <a:ea typeface="微软雅黑" panose="020B0503020204020204" pitchFamily="34" charset="-122"/>
            </a:endParaRPr>
          </a:p>
          <a:p>
            <a:r>
              <a:rPr lang="en-US" altLang="zh-CN" sz="2000" b="1" dirty="0">
                <a:latin typeface="微软雅黑" panose="020B0503020204020204" pitchFamily="34" charset="-122"/>
                <a:ea typeface="微软雅黑" panose="020B0503020204020204" pitchFamily="34" charset="-122"/>
              </a:rPr>
              <a:t>• LED</a:t>
            </a:r>
            <a:r>
              <a:rPr lang="zh-CN" altLang="zh-CN" sz="2000" b="1" dirty="0">
                <a:latin typeface="微软雅黑" panose="020B0503020204020204" pitchFamily="34" charset="-122"/>
                <a:ea typeface="微软雅黑" panose="020B0503020204020204" pitchFamily="34" charset="-122"/>
              </a:rPr>
              <a:t>灯由绿变红</a:t>
            </a:r>
          </a:p>
        </p:txBody>
      </p:sp>
      <p:pic>
        <p:nvPicPr>
          <p:cNvPr id="5" name="马达和灯">
            <a:hlinkClick r:id="" action="ppaction://media"/>
            <a:extLst>
              <a:ext uri="{FF2B5EF4-FFF2-40B4-BE49-F238E27FC236}">
                <a16:creationId xmlns:a16="http://schemas.microsoft.com/office/drawing/2014/main" id="{365C68DD-1516-4CF1-AD94-5A86F0FBCA1D}"/>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886408" y="1485361"/>
            <a:ext cx="7315200" cy="4144963"/>
          </a:xfrm>
          <a:prstGeom prst="rect">
            <a:avLst/>
          </a:prstGeom>
        </p:spPr>
      </p:pic>
      <p:sp>
        <p:nvSpPr>
          <p:cNvPr id="11" name="文本框 10">
            <a:extLst>
              <a:ext uri="{FF2B5EF4-FFF2-40B4-BE49-F238E27FC236}">
                <a16:creationId xmlns:a16="http://schemas.microsoft.com/office/drawing/2014/main" id="{DAAFF162-B6A5-4154-94A7-E9BC02F6C957}"/>
              </a:ext>
            </a:extLst>
          </p:cNvPr>
          <p:cNvSpPr txBox="1"/>
          <p:nvPr/>
        </p:nvSpPr>
        <p:spPr>
          <a:xfrm>
            <a:off x="3278277" y="5839868"/>
            <a:ext cx="2531462" cy="338554"/>
          </a:xfrm>
          <a:prstGeom prst="rect">
            <a:avLst/>
          </a:prstGeom>
          <a:noFill/>
        </p:spPr>
        <p:txBody>
          <a:bodyPr wrap="none" rtlCol="0">
            <a:spAutoFit/>
          </a:bodyPr>
          <a:lstStyle/>
          <a:p>
            <a:r>
              <a:rPr lang="zh-CN" altLang="en-US" sz="1600" b="1" dirty="0">
                <a:latin typeface="微软雅黑" panose="020B0503020204020204" pitchFamily="34" charset="-122"/>
                <a:ea typeface="微软雅黑" panose="020B0503020204020204" pitchFamily="34" charset="-122"/>
              </a:rPr>
              <a:t>图</a:t>
            </a:r>
            <a:r>
              <a:rPr lang="en-US" altLang="zh-CN" sz="1600" b="1" dirty="0">
                <a:latin typeface="微软雅黑" panose="020B0503020204020204" pitchFamily="34" charset="-122"/>
                <a:ea typeface="微软雅黑" panose="020B0503020204020204" pitchFamily="34" charset="-122"/>
              </a:rPr>
              <a:t>13</a:t>
            </a:r>
            <a:r>
              <a:rPr lang="zh-CN" altLang="en-US" sz="1600" b="1" dirty="0">
                <a:latin typeface="微软雅黑" panose="020B0503020204020204" pitchFamily="34" charset="-122"/>
                <a:ea typeface="微软雅黑" panose="020B0503020204020204" pitchFamily="34" charset="-122"/>
              </a:rPr>
              <a:t> 震动马达和</a:t>
            </a:r>
            <a:r>
              <a:rPr lang="en-US" altLang="zh-CN" sz="1600" b="1" dirty="0">
                <a:latin typeface="微软雅黑" panose="020B0503020204020204" pitchFamily="34" charset="-122"/>
                <a:ea typeface="微软雅黑" panose="020B0503020204020204" pitchFamily="34" charset="-122"/>
              </a:rPr>
              <a:t>LED</a:t>
            </a:r>
            <a:r>
              <a:rPr lang="zh-CN" altLang="en-US" sz="1600" b="1" dirty="0">
                <a:latin typeface="微软雅黑" panose="020B0503020204020204" pitchFamily="34" charset="-122"/>
                <a:ea typeface="微软雅黑" panose="020B0503020204020204" pitchFamily="34" charset="-122"/>
              </a:rPr>
              <a:t>小灯</a:t>
            </a:r>
          </a:p>
        </p:txBody>
      </p:sp>
    </p:spTree>
    <p:extLst>
      <p:ext uri="{BB962C8B-B14F-4D97-AF65-F5344CB8AC3E}">
        <p14:creationId xmlns:p14="http://schemas.microsoft.com/office/powerpoint/2010/main" val="1341823196"/>
      </p:ext>
    </p:extLst>
  </p:cSld>
  <p:clrMapOvr>
    <a:masterClrMapping/>
  </p:clrMapOvr>
  <mc:AlternateContent xmlns:mc="http://schemas.openxmlformats.org/markup-compatibility/2006" xmlns:p14="http://schemas.microsoft.com/office/powerpoint/2010/main">
    <mc:Choice Requires="p14">
      <p:transition spd="med" p14:dur="700" advTm="1180">
        <p:fade/>
      </p:transition>
    </mc:Choice>
    <mc:Fallback xmlns="">
      <p:transition spd="med" advTm="118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26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A1F7DB31-A6DB-4622-A6FB-BC3E9BD42115}" type="slidenum">
              <a:rPr lang="zh-CN" altLang="en-US" smtClean="0"/>
              <a:t>13</a:t>
            </a:fld>
            <a:endParaRPr lang="zh-CN" altLang="en-US" dirty="0"/>
          </a:p>
        </p:txBody>
      </p:sp>
      <p:grpSp>
        <p:nvGrpSpPr>
          <p:cNvPr id="16" name="组合 15"/>
          <p:cNvGrpSpPr/>
          <p:nvPr/>
        </p:nvGrpSpPr>
        <p:grpSpPr>
          <a:xfrm>
            <a:off x="-1" y="-35178"/>
            <a:ext cx="12192001" cy="1129773"/>
            <a:chOff x="-1" y="-5682"/>
            <a:chExt cx="12192001" cy="1129773"/>
          </a:xfrm>
        </p:grpSpPr>
        <p:sp>
          <p:nvSpPr>
            <p:cNvPr id="17" name="矩形 16"/>
            <p:cNvSpPr/>
            <p:nvPr/>
          </p:nvSpPr>
          <p:spPr>
            <a:xfrm flipV="1">
              <a:off x="-1" y="-8"/>
              <a:ext cx="9412941" cy="982517"/>
            </a:xfrm>
            <a:prstGeom prst="rect">
              <a:avLst/>
            </a:prstGeom>
            <a:solidFill>
              <a:srgbClr val="7030A0">
                <a:alpha val="80000"/>
              </a:srgb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279026" y="-5682"/>
              <a:ext cx="7399245" cy="793487"/>
            </a:xfrm>
            <a:prstGeom prst="rect">
              <a:avLst/>
            </a:prstGeom>
          </p:spPr>
          <p:txBody>
            <a:bodyPr wrap="square">
              <a:spAutoFit/>
            </a:bodyPr>
            <a:lstStyle/>
            <a:p>
              <a:pPr>
                <a:lnSpc>
                  <a:spcPct val="150000"/>
                </a:lnSpc>
              </a:pPr>
              <a:endParaRPr lang="zh-CN" altLang="en-US" sz="3600" b="1" dirty="0">
                <a:solidFill>
                  <a:schemeClr val="bg1"/>
                </a:solidFill>
                <a:latin typeface="+mj-ea"/>
                <a:ea typeface="+mj-ea"/>
              </a:endParaRPr>
            </a:p>
          </p:txBody>
        </p:sp>
        <p:sp>
          <p:nvSpPr>
            <p:cNvPr id="19" name="矩形 18"/>
            <p:cNvSpPr/>
            <p:nvPr/>
          </p:nvSpPr>
          <p:spPr>
            <a:xfrm flipV="1">
              <a:off x="0" y="1047628"/>
              <a:ext cx="12192000" cy="76463"/>
            </a:xfrm>
            <a:prstGeom prst="rect">
              <a:avLst/>
            </a:prstGeom>
            <a:solidFill>
              <a:srgbClr val="7030A0">
                <a:alpha val="80000"/>
              </a:srgb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0" name="图片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10008" y="238279"/>
              <a:ext cx="1980288" cy="612460"/>
            </a:xfrm>
            <a:prstGeom prst="rect">
              <a:avLst/>
            </a:prstGeom>
          </p:spPr>
        </p:pic>
      </p:grpSp>
      <p:sp>
        <p:nvSpPr>
          <p:cNvPr id="2" name="矩形 1">
            <a:extLst>
              <a:ext uri="{FF2B5EF4-FFF2-40B4-BE49-F238E27FC236}">
                <a16:creationId xmlns:a16="http://schemas.microsoft.com/office/drawing/2014/main" id="{556BD4C4-4FF3-42FB-AF6E-0AB97CD4B1C3}"/>
              </a:ext>
            </a:extLst>
          </p:cNvPr>
          <p:cNvSpPr/>
          <p:nvPr/>
        </p:nvSpPr>
        <p:spPr>
          <a:xfrm>
            <a:off x="167980" y="168084"/>
            <a:ext cx="4594528" cy="646331"/>
          </a:xfrm>
          <a:prstGeom prst="rect">
            <a:avLst/>
          </a:prstGeom>
        </p:spPr>
        <p:txBody>
          <a:bodyPr wrap="none">
            <a:spAutoFit/>
          </a:bodyPr>
          <a:lstStyle/>
          <a:p>
            <a:r>
              <a:rPr lang="en-US" altLang="zh-CN" sz="3600" b="1" dirty="0">
                <a:ln w="0"/>
                <a:solidFill>
                  <a:schemeClr val="bg1"/>
                </a:solidFill>
                <a:latin typeface="+mj-ea"/>
                <a:ea typeface="+mj-ea"/>
              </a:rPr>
              <a:t>3.1 Arduino</a:t>
            </a:r>
            <a:r>
              <a:rPr lang="zh-CN" altLang="en-US" sz="3600" b="1" dirty="0">
                <a:ln w="0"/>
                <a:solidFill>
                  <a:schemeClr val="bg1"/>
                </a:solidFill>
                <a:latin typeface="+mj-ea"/>
                <a:ea typeface="+mj-ea"/>
              </a:rPr>
              <a:t>软件设计</a:t>
            </a:r>
            <a:endParaRPr lang="en-US" altLang="zh-CN" sz="3600" b="1" dirty="0">
              <a:ln w="0"/>
              <a:solidFill>
                <a:schemeClr val="bg1"/>
              </a:solidFill>
              <a:latin typeface="+mj-ea"/>
              <a:ea typeface="+mj-ea"/>
            </a:endParaRPr>
          </a:p>
        </p:txBody>
      </p:sp>
      <p:pic>
        <p:nvPicPr>
          <p:cNvPr id="5" name="图片 4">
            <a:extLst>
              <a:ext uri="{FF2B5EF4-FFF2-40B4-BE49-F238E27FC236}">
                <a16:creationId xmlns:a16="http://schemas.microsoft.com/office/drawing/2014/main" id="{A0C28DD2-B202-48D2-B121-79957CF3EB9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72496" y="676076"/>
            <a:ext cx="7847008" cy="5862836"/>
          </a:xfrm>
          <a:prstGeom prst="rect">
            <a:avLst/>
          </a:prstGeom>
        </p:spPr>
      </p:pic>
      <p:sp>
        <p:nvSpPr>
          <p:cNvPr id="6" name="文本框 5">
            <a:extLst>
              <a:ext uri="{FF2B5EF4-FFF2-40B4-BE49-F238E27FC236}">
                <a16:creationId xmlns:a16="http://schemas.microsoft.com/office/drawing/2014/main" id="{22191D63-8299-41A4-B1CF-B48D64C024EA}"/>
              </a:ext>
            </a:extLst>
          </p:cNvPr>
          <p:cNvSpPr txBox="1"/>
          <p:nvPr/>
        </p:nvSpPr>
        <p:spPr>
          <a:xfrm>
            <a:off x="4601873" y="6076196"/>
            <a:ext cx="2977675" cy="338554"/>
          </a:xfrm>
          <a:prstGeom prst="rect">
            <a:avLst/>
          </a:prstGeom>
          <a:noFill/>
        </p:spPr>
        <p:txBody>
          <a:bodyPr wrap="none" rtlCol="0">
            <a:spAutoFit/>
          </a:bodyPr>
          <a:lstStyle/>
          <a:p>
            <a:r>
              <a:rPr lang="zh-CN" altLang="en-US" sz="1600" b="1" dirty="0">
                <a:latin typeface="微软雅黑" panose="020B0503020204020204" pitchFamily="34" charset="-122"/>
                <a:ea typeface="微软雅黑" panose="020B0503020204020204" pitchFamily="34" charset="-122"/>
              </a:rPr>
              <a:t>图</a:t>
            </a:r>
            <a:r>
              <a:rPr lang="en-US" altLang="zh-CN" sz="1600" b="1" dirty="0">
                <a:latin typeface="微软雅黑" panose="020B0503020204020204" pitchFamily="34" charset="-122"/>
                <a:ea typeface="微软雅黑" panose="020B0503020204020204" pitchFamily="34" charset="-122"/>
              </a:rPr>
              <a:t>14</a:t>
            </a:r>
            <a:r>
              <a:rPr lang="zh-CN" altLang="en-US" sz="1600" b="1"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Arduino</a:t>
            </a:r>
            <a:r>
              <a:rPr lang="zh-CN" altLang="en-US" sz="1600" b="1" dirty="0">
                <a:latin typeface="微软雅黑" panose="020B0503020204020204" pitchFamily="34" charset="-122"/>
                <a:ea typeface="微软雅黑" panose="020B0503020204020204" pitchFamily="34" charset="-122"/>
              </a:rPr>
              <a:t>程序设计流程图</a:t>
            </a:r>
          </a:p>
        </p:txBody>
      </p:sp>
    </p:spTree>
    <p:extLst>
      <p:ext uri="{BB962C8B-B14F-4D97-AF65-F5344CB8AC3E}">
        <p14:creationId xmlns:p14="http://schemas.microsoft.com/office/powerpoint/2010/main" val="3635953799"/>
      </p:ext>
    </p:extLst>
  </p:cSld>
  <p:clrMapOvr>
    <a:masterClrMapping/>
  </p:clrMapOvr>
  <mc:AlternateContent xmlns:mc="http://schemas.openxmlformats.org/markup-compatibility/2006" xmlns:p14="http://schemas.microsoft.com/office/powerpoint/2010/main">
    <mc:Choice Requires="p14">
      <p:transition spd="med" p14:dur="700" advTm="1180">
        <p:fade/>
      </p:transition>
    </mc:Choice>
    <mc:Fallback xmlns="">
      <p:transition spd="med" advTm="118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A1F7DB31-A6DB-4622-A6FB-BC3E9BD42115}" type="slidenum">
              <a:rPr lang="zh-CN" altLang="en-US" smtClean="0"/>
              <a:t>14</a:t>
            </a:fld>
            <a:endParaRPr lang="zh-CN" altLang="en-US" dirty="0"/>
          </a:p>
        </p:txBody>
      </p:sp>
      <p:grpSp>
        <p:nvGrpSpPr>
          <p:cNvPr id="16" name="组合 15"/>
          <p:cNvGrpSpPr/>
          <p:nvPr/>
        </p:nvGrpSpPr>
        <p:grpSpPr>
          <a:xfrm>
            <a:off x="-1" y="-35178"/>
            <a:ext cx="12192001" cy="1129773"/>
            <a:chOff x="-1" y="-5682"/>
            <a:chExt cx="12192001" cy="1129773"/>
          </a:xfrm>
        </p:grpSpPr>
        <p:sp>
          <p:nvSpPr>
            <p:cNvPr id="17" name="矩形 16"/>
            <p:cNvSpPr/>
            <p:nvPr/>
          </p:nvSpPr>
          <p:spPr>
            <a:xfrm flipV="1">
              <a:off x="-1" y="-8"/>
              <a:ext cx="9412941" cy="982517"/>
            </a:xfrm>
            <a:prstGeom prst="rect">
              <a:avLst/>
            </a:prstGeom>
            <a:solidFill>
              <a:srgbClr val="7030A0">
                <a:alpha val="80000"/>
              </a:srgb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279026" y="-5682"/>
              <a:ext cx="7399245" cy="793487"/>
            </a:xfrm>
            <a:prstGeom prst="rect">
              <a:avLst/>
            </a:prstGeom>
          </p:spPr>
          <p:txBody>
            <a:bodyPr wrap="square">
              <a:spAutoFit/>
            </a:bodyPr>
            <a:lstStyle/>
            <a:p>
              <a:pPr>
                <a:lnSpc>
                  <a:spcPct val="150000"/>
                </a:lnSpc>
              </a:pPr>
              <a:endParaRPr lang="zh-CN" altLang="en-US" sz="3600" b="1" dirty="0">
                <a:solidFill>
                  <a:schemeClr val="bg1"/>
                </a:solidFill>
                <a:latin typeface="+mj-ea"/>
                <a:ea typeface="+mj-ea"/>
              </a:endParaRPr>
            </a:p>
          </p:txBody>
        </p:sp>
        <p:sp>
          <p:nvSpPr>
            <p:cNvPr id="19" name="矩形 18"/>
            <p:cNvSpPr/>
            <p:nvPr/>
          </p:nvSpPr>
          <p:spPr>
            <a:xfrm flipV="1">
              <a:off x="0" y="1047628"/>
              <a:ext cx="12192000" cy="76463"/>
            </a:xfrm>
            <a:prstGeom prst="rect">
              <a:avLst/>
            </a:prstGeom>
            <a:solidFill>
              <a:srgbClr val="7030A0">
                <a:alpha val="80000"/>
              </a:srgb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0" name="图片 1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710008" y="238279"/>
              <a:ext cx="1980288" cy="612460"/>
            </a:xfrm>
            <a:prstGeom prst="rect">
              <a:avLst/>
            </a:prstGeom>
          </p:spPr>
        </p:pic>
      </p:grpSp>
      <p:sp>
        <p:nvSpPr>
          <p:cNvPr id="2" name="矩形 1">
            <a:extLst>
              <a:ext uri="{FF2B5EF4-FFF2-40B4-BE49-F238E27FC236}">
                <a16:creationId xmlns:a16="http://schemas.microsoft.com/office/drawing/2014/main" id="{556BD4C4-4FF3-42FB-AF6E-0AB97CD4B1C3}"/>
              </a:ext>
            </a:extLst>
          </p:cNvPr>
          <p:cNvSpPr/>
          <p:nvPr/>
        </p:nvSpPr>
        <p:spPr>
          <a:xfrm>
            <a:off x="167980" y="168084"/>
            <a:ext cx="3895618" cy="646331"/>
          </a:xfrm>
          <a:prstGeom prst="rect">
            <a:avLst/>
          </a:prstGeom>
        </p:spPr>
        <p:txBody>
          <a:bodyPr wrap="none">
            <a:spAutoFit/>
          </a:bodyPr>
          <a:lstStyle/>
          <a:p>
            <a:r>
              <a:rPr lang="en-US" altLang="zh-CN" sz="3600" b="1" dirty="0">
                <a:ln w="0"/>
                <a:solidFill>
                  <a:schemeClr val="bg1"/>
                </a:solidFill>
                <a:latin typeface="+mj-ea"/>
                <a:ea typeface="+mj-ea"/>
              </a:rPr>
              <a:t>3.2 PC</a:t>
            </a:r>
            <a:r>
              <a:rPr lang="zh-CN" altLang="en-US" sz="3600" b="1" dirty="0">
                <a:ln w="0"/>
                <a:solidFill>
                  <a:schemeClr val="bg1"/>
                </a:solidFill>
                <a:latin typeface="+mj-ea"/>
                <a:ea typeface="+mj-ea"/>
              </a:rPr>
              <a:t>端示例游戏</a:t>
            </a:r>
            <a:endParaRPr lang="en-US" altLang="zh-CN" sz="3600" b="1" dirty="0">
              <a:ln w="0"/>
              <a:solidFill>
                <a:schemeClr val="bg1"/>
              </a:solidFill>
              <a:latin typeface="+mj-ea"/>
              <a:ea typeface="+mj-ea"/>
            </a:endParaRPr>
          </a:p>
        </p:txBody>
      </p:sp>
      <p:pic>
        <p:nvPicPr>
          <p:cNvPr id="5" name="DogeBall 2019_7_10 14_04_19">
            <a:hlinkClick r:id="" action="ppaction://media"/>
            <a:extLst>
              <a:ext uri="{FF2B5EF4-FFF2-40B4-BE49-F238E27FC236}">
                <a16:creationId xmlns:a16="http://schemas.microsoft.com/office/drawing/2014/main" id="{9AAB4DBE-B2F5-4DF4-8084-5FC67537845B}"/>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2007632" y="1291484"/>
            <a:ext cx="8424915" cy="5064866"/>
          </a:xfrm>
          <a:prstGeom prst="rect">
            <a:avLst/>
          </a:prstGeom>
        </p:spPr>
      </p:pic>
      <p:sp>
        <p:nvSpPr>
          <p:cNvPr id="6" name="矩形 5">
            <a:extLst>
              <a:ext uri="{FF2B5EF4-FFF2-40B4-BE49-F238E27FC236}">
                <a16:creationId xmlns:a16="http://schemas.microsoft.com/office/drawing/2014/main" id="{C33546B1-968C-4306-A1AE-4ADD913E2FC5}"/>
              </a:ext>
            </a:extLst>
          </p:cNvPr>
          <p:cNvSpPr/>
          <p:nvPr/>
        </p:nvSpPr>
        <p:spPr>
          <a:xfrm>
            <a:off x="1879814" y="1205189"/>
            <a:ext cx="666740" cy="60614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5A8EA002-02A5-4137-BF9F-863C0E1FF1DD}"/>
              </a:ext>
            </a:extLst>
          </p:cNvPr>
          <p:cNvSpPr txBox="1"/>
          <p:nvPr/>
        </p:nvSpPr>
        <p:spPr>
          <a:xfrm>
            <a:off x="0" y="2253892"/>
            <a:ext cx="2025446" cy="400110"/>
          </a:xfrm>
          <a:prstGeom prst="rect">
            <a:avLst/>
          </a:prstGeom>
          <a:noFill/>
        </p:spPr>
        <p:txBody>
          <a:bodyPr wrap="square" rtlCol="0">
            <a:spAutoFit/>
          </a:bodyPr>
          <a:lstStyle/>
          <a:p>
            <a:r>
              <a:rPr lang="zh-CN" altLang="en-US" sz="2000" b="1" dirty="0">
                <a:solidFill>
                  <a:srgbClr val="FF0000"/>
                </a:solidFill>
                <a:latin typeface="微软雅黑" panose="020B0503020204020204" pitchFamily="34" charset="-122"/>
                <a:ea typeface="微软雅黑" panose="020B0503020204020204" pitchFamily="34" charset="-122"/>
              </a:rPr>
              <a:t>玩家的实时心跳</a:t>
            </a:r>
          </a:p>
        </p:txBody>
      </p:sp>
      <p:cxnSp>
        <p:nvCxnSpPr>
          <p:cNvPr id="9" name="直接箭头连接符 8">
            <a:extLst>
              <a:ext uri="{FF2B5EF4-FFF2-40B4-BE49-F238E27FC236}">
                <a16:creationId xmlns:a16="http://schemas.microsoft.com/office/drawing/2014/main" id="{1BAE71C4-B481-46A1-A482-686CE6868D3B}"/>
              </a:ext>
            </a:extLst>
          </p:cNvPr>
          <p:cNvCxnSpPr>
            <a:cxnSpLocks/>
          </p:cNvCxnSpPr>
          <p:nvPr/>
        </p:nvCxnSpPr>
        <p:spPr>
          <a:xfrm flipV="1">
            <a:off x="958561" y="1522727"/>
            <a:ext cx="867091" cy="74563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矩形 14">
            <a:extLst>
              <a:ext uri="{FF2B5EF4-FFF2-40B4-BE49-F238E27FC236}">
                <a16:creationId xmlns:a16="http://schemas.microsoft.com/office/drawing/2014/main" id="{43DE51DC-FD28-4570-B8BA-457325E24CC2}"/>
              </a:ext>
            </a:extLst>
          </p:cNvPr>
          <p:cNvSpPr/>
          <p:nvPr/>
        </p:nvSpPr>
        <p:spPr>
          <a:xfrm>
            <a:off x="4768538" y="1224853"/>
            <a:ext cx="2909733" cy="834367"/>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a:extLst>
              <a:ext uri="{FF2B5EF4-FFF2-40B4-BE49-F238E27FC236}">
                <a16:creationId xmlns:a16="http://schemas.microsoft.com/office/drawing/2014/main" id="{70852CB1-42A3-4915-A336-F2110F07B678}"/>
              </a:ext>
            </a:extLst>
          </p:cNvPr>
          <p:cNvSpPr txBox="1"/>
          <p:nvPr/>
        </p:nvSpPr>
        <p:spPr>
          <a:xfrm>
            <a:off x="7790419" y="2645177"/>
            <a:ext cx="2909733" cy="400110"/>
          </a:xfrm>
          <a:prstGeom prst="rect">
            <a:avLst/>
          </a:prstGeom>
          <a:noFill/>
        </p:spPr>
        <p:txBody>
          <a:bodyPr wrap="square" rtlCol="0">
            <a:spAutoFit/>
          </a:bodyPr>
          <a:lstStyle/>
          <a:p>
            <a:r>
              <a:rPr lang="zh-CN" altLang="en-US" sz="2000" b="1" dirty="0">
                <a:solidFill>
                  <a:srgbClr val="FF0000"/>
                </a:solidFill>
                <a:latin typeface="微软雅黑" panose="020B0503020204020204" pitchFamily="34" charset="-122"/>
                <a:ea typeface="微软雅黑" panose="020B0503020204020204" pitchFamily="34" charset="-122"/>
              </a:rPr>
              <a:t>玩家当前存活的时间</a:t>
            </a:r>
          </a:p>
        </p:txBody>
      </p:sp>
      <p:cxnSp>
        <p:nvCxnSpPr>
          <p:cNvPr id="22" name="直接箭头连接符 21">
            <a:extLst>
              <a:ext uri="{FF2B5EF4-FFF2-40B4-BE49-F238E27FC236}">
                <a16:creationId xmlns:a16="http://schemas.microsoft.com/office/drawing/2014/main" id="{D9F91CBA-0A6A-41A3-8915-B04D7BE9202E}"/>
              </a:ext>
            </a:extLst>
          </p:cNvPr>
          <p:cNvCxnSpPr>
            <a:cxnSpLocks/>
          </p:cNvCxnSpPr>
          <p:nvPr/>
        </p:nvCxnSpPr>
        <p:spPr>
          <a:xfrm flipH="1" flipV="1">
            <a:off x="7310274" y="2146104"/>
            <a:ext cx="879997" cy="45292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文本框 22">
            <a:extLst>
              <a:ext uri="{FF2B5EF4-FFF2-40B4-BE49-F238E27FC236}">
                <a16:creationId xmlns:a16="http://schemas.microsoft.com/office/drawing/2014/main" id="{CCAEDACF-7AB5-4930-90C4-3C63E89AFD09}"/>
              </a:ext>
            </a:extLst>
          </p:cNvPr>
          <p:cNvSpPr txBox="1"/>
          <p:nvPr/>
        </p:nvSpPr>
        <p:spPr>
          <a:xfrm>
            <a:off x="3874917" y="6389694"/>
            <a:ext cx="5130424" cy="338554"/>
          </a:xfrm>
          <a:prstGeom prst="rect">
            <a:avLst/>
          </a:prstGeom>
          <a:noFill/>
        </p:spPr>
        <p:txBody>
          <a:bodyPr wrap="square" rtlCol="0">
            <a:spAutoFit/>
          </a:bodyPr>
          <a:lstStyle/>
          <a:p>
            <a:pPr algn="ctr"/>
            <a:r>
              <a:rPr lang="zh-CN" altLang="en-US" sz="1600" b="1" dirty="0">
                <a:latin typeface="微软雅黑" panose="020B0503020204020204" pitchFamily="34" charset="-122"/>
                <a:ea typeface="微软雅黑" panose="020B0503020204020204" pitchFamily="34" charset="-122"/>
              </a:rPr>
              <a:t>使用游戏手柄进行控制的示例游戏</a:t>
            </a:r>
          </a:p>
        </p:txBody>
      </p:sp>
    </p:spTree>
    <p:extLst>
      <p:ext uri="{BB962C8B-B14F-4D97-AF65-F5344CB8AC3E}">
        <p14:creationId xmlns:p14="http://schemas.microsoft.com/office/powerpoint/2010/main" val="3284510923"/>
      </p:ext>
    </p:extLst>
  </p:cSld>
  <p:clrMapOvr>
    <a:masterClrMapping/>
  </p:clrMapOvr>
  <mc:AlternateContent xmlns:mc="http://schemas.openxmlformats.org/markup-compatibility/2006" xmlns:p14="http://schemas.microsoft.com/office/powerpoint/2010/main">
    <mc:Choice Requires="p14">
      <p:transition spd="med" p14:dur="700" advTm="1180">
        <p:fade/>
      </p:transition>
    </mc:Choice>
    <mc:Fallback xmlns="">
      <p:transition spd="med" advTm="118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0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A1F7DB31-A6DB-4622-A6FB-BC3E9BD42115}" type="slidenum">
              <a:rPr lang="zh-CN" altLang="en-US" smtClean="0"/>
              <a:t>15</a:t>
            </a:fld>
            <a:endParaRPr lang="zh-CN" altLang="en-US" dirty="0"/>
          </a:p>
        </p:txBody>
      </p:sp>
      <p:grpSp>
        <p:nvGrpSpPr>
          <p:cNvPr id="16" name="组合 15"/>
          <p:cNvGrpSpPr/>
          <p:nvPr/>
        </p:nvGrpSpPr>
        <p:grpSpPr>
          <a:xfrm>
            <a:off x="-1" y="-35178"/>
            <a:ext cx="12192001" cy="1129773"/>
            <a:chOff x="-1" y="-5682"/>
            <a:chExt cx="12192001" cy="1129773"/>
          </a:xfrm>
        </p:grpSpPr>
        <p:sp>
          <p:nvSpPr>
            <p:cNvPr id="17" name="矩形 16"/>
            <p:cNvSpPr/>
            <p:nvPr/>
          </p:nvSpPr>
          <p:spPr>
            <a:xfrm flipV="1">
              <a:off x="-1" y="-8"/>
              <a:ext cx="9412941" cy="982517"/>
            </a:xfrm>
            <a:prstGeom prst="rect">
              <a:avLst/>
            </a:prstGeom>
            <a:solidFill>
              <a:srgbClr val="7030A0">
                <a:alpha val="80000"/>
              </a:srgb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279026" y="-5682"/>
              <a:ext cx="7399245" cy="793487"/>
            </a:xfrm>
            <a:prstGeom prst="rect">
              <a:avLst/>
            </a:prstGeom>
          </p:spPr>
          <p:txBody>
            <a:bodyPr wrap="square">
              <a:spAutoFit/>
            </a:bodyPr>
            <a:lstStyle/>
            <a:p>
              <a:pPr>
                <a:lnSpc>
                  <a:spcPct val="150000"/>
                </a:lnSpc>
              </a:pPr>
              <a:endParaRPr lang="zh-CN" altLang="en-US" sz="3600" b="1" dirty="0">
                <a:solidFill>
                  <a:schemeClr val="bg1"/>
                </a:solidFill>
                <a:latin typeface="+mj-ea"/>
                <a:ea typeface="+mj-ea"/>
              </a:endParaRPr>
            </a:p>
          </p:txBody>
        </p:sp>
        <p:sp>
          <p:nvSpPr>
            <p:cNvPr id="19" name="矩形 18"/>
            <p:cNvSpPr/>
            <p:nvPr/>
          </p:nvSpPr>
          <p:spPr>
            <a:xfrm flipV="1">
              <a:off x="0" y="1047628"/>
              <a:ext cx="12192000" cy="76463"/>
            </a:xfrm>
            <a:prstGeom prst="rect">
              <a:avLst/>
            </a:prstGeom>
            <a:solidFill>
              <a:srgbClr val="7030A0">
                <a:alpha val="80000"/>
              </a:srgb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0" name="图片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10008" y="238279"/>
              <a:ext cx="1980288" cy="612460"/>
            </a:xfrm>
            <a:prstGeom prst="rect">
              <a:avLst/>
            </a:prstGeom>
          </p:spPr>
        </p:pic>
      </p:grpSp>
      <p:sp>
        <p:nvSpPr>
          <p:cNvPr id="2" name="矩形 1">
            <a:extLst>
              <a:ext uri="{FF2B5EF4-FFF2-40B4-BE49-F238E27FC236}">
                <a16:creationId xmlns:a16="http://schemas.microsoft.com/office/drawing/2014/main" id="{556BD4C4-4FF3-42FB-AF6E-0AB97CD4B1C3}"/>
              </a:ext>
            </a:extLst>
          </p:cNvPr>
          <p:cNvSpPr/>
          <p:nvPr/>
        </p:nvSpPr>
        <p:spPr>
          <a:xfrm>
            <a:off x="167980" y="168084"/>
            <a:ext cx="3895618" cy="646331"/>
          </a:xfrm>
          <a:prstGeom prst="rect">
            <a:avLst/>
          </a:prstGeom>
        </p:spPr>
        <p:txBody>
          <a:bodyPr wrap="none">
            <a:spAutoFit/>
          </a:bodyPr>
          <a:lstStyle/>
          <a:p>
            <a:r>
              <a:rPr lang="en-US" altLang="zh-CN" sz="3600" b="1" dirty="0">
                <a:ln w="0"/>
                <a:solidFill>
                  <a:schemeClr val="bg1"/>
                </a:solidFill>
                <a:latin typeface="+mj-ea"/>
                <a:ea typeface="+mj-ea"/>
              </a:rPr>
              <a:t>3.2 PC</a:t>
            </a:r>
            <a:r>
              <a:rPr lang="zh-CN" altLang="en-US" sz="3600" b="1" dirty="0">
                <a:ln w="0"/>
                <a:solidFill>
                  <a:schemeClr val="bg1"/>
                </a:solidFill>
                <a:latin typeface="+mj-ea"/>
                <a:ea typeface="+mj-ea"/>
              </a:rPr>
              <a:t>端示例游戏</a:t>
            </a:r>
            <a:endParaRPr lang="en-US" altLang="zh-CN" sz="3600" b="1" dirty="0">
              <a:ln w="0"/>
              <a:solidFill>
                <a:schemeClr val="bg1"/>
              </a:solidFill>
              <a:latin typeface="+mj-ea"/>
              <a:ea typeface="+mj-ea"/>
            </a:endParaRPr>
          </a:p>
        </p:txBody>
      </p:sp>
      <p:sp>
        <p:nvSpPr>
          <p:cNvPr id="24" name="文本框 23">
            <a:extLst>
              <a:ext uri="{FF2B5EF4-FFF2-40B4-BE49-F238E27FC236}">
                <a16:creationId xmlns:a16="http://schemas.microsoft.com/office/drawing/2014/main" id="{4D351D77-A12C-475C-936F-868A052197DE}"/>
              </a:ext>
            </a:extLst>
          </p:cNvPr>
          <p:cNvSpPr txBox="1"/>
          <p:nvPr/>
        </p:nvSpPr>
        <p:spPr>
          <a:xfrm>
            <a:off x="442191" y="1242720"/>
            <a:ext cx="8458151" cy="400110"/>
          </a:xfrm>
          <a:prstGeom prst="rect">
            <a:avLst/>
          </a:prstGeom>
          <a:noFill/>
        </p:spPr>
        <p:txBody>
          <a:bodyPr wrap="square" rtlCol="0">
            <a:spAutoFit/>
          </a:bodyPr>
          <a:lstStyle/>
          <a:p>
            <a:r>
              <a:rPr lang="zh-CN" altLang="en-US" sz="2000" b="1" dirty="0">
                <a:latin typeface="微软雅黑" panose="020B0503020204020204" pitchFamily="34" charset="-122"/>
                <a:ea typeface="微软雅黑" panose="020B0503020204020204" pitchFamily="34" charset="-122"/>
              </a:rPr>
              <a:t>使用</a:t>
            </a:r>
            <a:r>
              <a:rPr lang="en-US" altLang="zh-CN" sz="2000" b="1" dirty="0">
                <a:latin typeface="微软雅黑" panose="020B0503020204020204" pitchFamily="34" charset="-122"/>
                <a:ea typeface="微软雅黑" panose="020B0503020204020204" pitchFamily="34" charset="-122"/>
              </a:rPr>
              <a:t>SDL</a:t>
            </a:r>
            <a:r>
              <a:rPr lang="zh-CN" altLang="en-US" sz="2000" b="1" dirty="0">
                <a:latin typeface="微软雅黑" panose="020B0503020204020204" pitchFamily="34" charset="-122"/>
                <a:ea typeface="微软雅黑" panose="020B0503020204020204" pitchFamily="34" charset="-122"/>
              </a:rPr>
              <a:t>游戏库和</a:t>
            </a:r>
            <a:r>
              <a:rPr lang="en-US" altLang="zh-CN" sz="2000" b="1" dirty="0">
                <a:latin typeface="微软雅黑" panose="020B0503020204020204" pitchFamily="34" charset="-122"/>
                <a:ea typeface="微软雅黑" panose="020B0503020204020204" pitchFamily="34" charset="-122"/>
              </a:rPr>
              <a:t>MFC</a:t>
            </a:r>
            <a:r>
              <a:rPr lang="zh-CN" altLang="en-US" sz="2000" b="1" dirty="0">
                <a:latin typeface="微软雅黑" panose="020B0503020204020204" pitchFamily="34" charset="-122"/>
                <a:ea typeface="微软雅黑" panose="020B0503020204020204" pitchFamily="34" charset="-122"/>
              </a:rPr>
              <a:t>进行编程</a:t>
            </a:r>
            <a:endParaRPr lang="en-US" altLang="zh-CN" sz="2000" b="1" dirty="0">
              <a:latin typeface="微软雅黑" panose="020B0503020204020204" pitchFamily="34" charset="-122"/>
              <a:ea typeface="微软雅黑" panose="020B0503020204020204" pitchFamily="34" charset="-122"/>
            </a:endParaRPr>
          </a:p>
        </p:txBody>
      </p:sp>
      <p:grpSp>
        <p:nvGrpSpPr>
          <p:cNvPr id="11" name="组合 10">
            <a:extLst>
              <a:ext uri="{FF2B5EF4-FFF2-40B4-BE49-F238E27FC236}">
                <a16:creationId xmlns:a16="http://schemas.microsoft.com/office/drawing/2014/main" id="{F502344E-6228-4A56-B0B5-4002961A0922}"/>
              </a:ext>
            </a:extLst>
          </p:cNvPr>
          <p:cNvGrpSpPr/>
          <p:nvPr/>
        </p:nvGrpSpPr>
        <p:grpSpPr>
          <a:xfrm>
            <a:off x="0" y="1879445"/>
            <a:ext cx="5130424" cy="4476905"/>
            <a:chOff x="-78659" y="1790955"/>
            <a:chExt cx="5130424" cy="4476905"/>
          </a:xfrm>
        </p:grpSpPr>
        <p:grpSp>
          <p:nvGrpSpPr>
            <p:cNvPr id="10" name="组合 9">
              <a:extLst>
                <a:ext uri="{FF2B5EF4-FFF2-40B4-BE49-F238E27FC236}">
                  <a16:creationId xmlns:a16="http://schemas.microsoft.com/office/drawing/2014/main" id="{92FE0E51-3277-4482-954A-9779B381B255}"/>
                </a:ext>
              </a:extLst>
            </p:cNvPr>
            <p:cNvGrpSpPr/>
            <p:nvPr/>
          </p:nvGrpSpPr>
          <p:grpSpPr>
            <a:xfrm>
              <a:off x="477393" y="1790955"/>
              <a:ext cx="4034891" cy="3946660"/>
              <a:chOff x="477393" y="1868367"/>
              <a:chExt cx="4489190" cy="4391025"/>
            </a:xfrm>
          </p:grpSpPr>
          <p:pic>
            <p:nvPicPr>
              <p:cNvPr id="4" name="图片 3">
                <a:extLst>
                  <a:ext uri="{FF2B5EF4-FFF2-40B4-BE49-F238E27FC236}">
                    <a16:creationId xmlns:a16="http://schemas.microsoft.com/office/drawing/2014/main" id="{CB711B1D-C300-41D3-B1F6-9A94E80CF6DE}"/>
                  </a:ext>
                </a:extLst>
              </p:cNvPr>
              <p:cNvPicPr>
                <a:picLocks noChangeAspect="1"/>
              </p:cNvPicPr>
              <p:nvPr/>
            </p:nvPicPr>
            <p:blipFill>
              <a:blip r:embed="rId4"/>
              <a:stretch>
                <a:fillRect/>
              </a:stretch>
            </p:blipFill>
            <p:spPr>
              <a:xfrm>
                <a:off x="477393" y="1868367"/>
                <a:ext cx="1895475" cy="4391025"/>
              </a:xfrm>
              <a:prstGeom prst="rect">
                <a:avLst/>
              </a:prstGeom>
            </p:spPr>
          </p:pic>
          <p:pic>
            <p:nvPicPr>
              <p:cNvPr id="8" name="图片 7">
                <a:extLst>
                  <a:ext uri="{FF2B5EF4-FFF2-40B4-BE49-F238E27FC236}">
                    <a16:creationId xmlns:a16="http://schemas.microsoft.com/office/drawing/2014/main" id="{35645CB6-4F25-4267-A6B8-EB95C22CD4BF}"/>
                  </a:ext>
                </a:extLst>
              </p:cNvPr>
              <p:cNvPicPr>
                <a:picLocks noChangeAspect="1"/>
              </p:cNvPicPr>
              <p:nvPr/>
            </p:nvPicPr>
            <p:blipFill>
              <a:blip r:embed="rId5"/>
              <a:stretch>
                <a:fillRect/>
              </a:stretch>
            </p:blipFill>
            <p:spPr>
              <a:xfrm>
                <a:off x="3052058" y="1934001"/>
                <a:ext cx="1914525" cy="3476625"/>
              </a:xfrm>
              <a:prstGeom prst="rect">
                <a:avLst/>
              </a:prstGeom>
            </p:spPr>
          </p:pic>
        </p:grpSp>
        <p:sp>
          <p:nvSpPr>
            <p:cNvPr id="25" name="文本框 24">
              <a:extLst>
                <a:ext uri="{FF2B5EF4-FFF2-40B4-BE49-F238E27FC236}">
                  <a16:creationId xmlns:a16="http://schemas.microsoft.com/office/drawing/2014/main" id="{F8A0DC65-61D6-44B5-9162-051445036B33}"/>
                </a:ext>
              </a:extLst>
            </p:cNvPr>
            <p:cNvSpPr txBox="1"/>
            <p:nvPr/>
          </p:nvSpPr>
          <p:spPr>
            <a:xfrm>
              <a:off x="-78659" y="5929306"/>
              <a:ext cx="5130424" cy="338554"/>
            </a:xfrm>
            <a:prstGeom prst="rect">
              <a:avLst/>
            </a:prstGeom>
            <a:noFill/>
          </p:spPr>
          <p:txBody>
            <a:bodyPr wrap="square" rtlCol="0">
              <a:spAutoFit/>
            </a:bodyPr>
            <a:lstStyle/>
            <a:p>
              <a:pPr algn="ctr"/>
              <a:r>
                <a:rPr lang="zh-CN" altLang="en-US" sz="1600" b="1" dirty="0">
                  <a:latin typeface="微软雅黑" panose="020B0503020204020204" pitchFamily="34" charset="-122"/>
                  <a:ea typeface="微软雅黑" panose="020B0503020204020204" pitchFamily="34" charset="-122"/>
                </a:rPr>
                <a:t>图</a:t>
              </a:r>
              <a:r>
                <a:rPr lang="en-US" altLang="zh-CN" sz="1600" b="1" dirty="0">
                  <a:latin typeface="微软雅黑" panose="020B0503020204020204" pitchFamily="34" charset="-122"/>
                  <a:ea typeface="微软雅黑" panose="020B0503020204020204" pitchFamily="34" charset="-122"/>
                </a:rPr>
                <a:t>15 </a:t>
              </a:r>
              <a:r>
                <a:rPr lang="zh-CN" altLang="en-US" sz="1600" b="1" dirty="0">
                  <a:latin typeface="微软雅黑" panose="020B0503020204020204" pitchFamily="34" charset="-122"/>
                  <a:ea typeface="微软雅黑" panose="020B0503020204020204" pitchFamily="34" charset="-122"/>
                </a:rPr>
                <a:t>主人公类（左）和敌人类（右）的类图</a:t>
              </a:r>
            </a:p>
          </p:txBody>
        </p:sp>
      </p:grpSp>
      <p:grpSp>
        <p:nvGrpSpPr>
          <p:cNvPr id="5" name="组合 4">
            <a:extLst>
              <a:ext uri="{FF2B5EF4-FFF2-40B4-BE49-F238E27FC236}">
                <a16:creationId xmlns:a16="http://schemas.microsoft.com/office/drawing/2014/main" id="{2AEE592D-A702-49D6-B573-44C2C6248D01}"/>
              </a:ext>
            </a:extLst>
          </p:cNvPr>
          <p:cNvGrpSpPr/>
          <p:nvPr/>
        </p:nvGrpSpPr>
        <p:grpSpPr>
          <a:xfrm>
            <a:off x="5662222" y="1819810"/>
            <a:ext cx="5577984" cy="4536540"/>
            <a:chOff x="5331296" y="1731320"/>
            <a:chExt cx="5577984" cy="4536540"/>
          </a:xfrm>
        </p:grpSpPr>
        <p:pic>
          <p:nvPicPr>
            <p:cNvPr id="13" name="图片 12">
              <a:extLst>
                <a:ext uri="{FF2B5EF4-FFF2-40B4-BE49-F238E27FC236}">
                  <a16:creationId xmlns:a16="http://schemas.microsoft.com/office/drawing/2014/main" id="{B1A83637-20CF-4BD2-9D1C-65A0200CD14B}"/>
                </a:ext>
              </a:extLst>
            </p:cNvPr>
            <p:cNvPicPr>
              <a:picLocks noChangeAspect="1"/>
            </p:cNvPicPr>
            <p:nvPr/>
          </p:nvPicPr>
          <p:blipFill rotWithShape="1">
            <a:blip r:embed="rId6">
              <a:extLst>
                <a:ext uri="{28A0092B-C50C-407E-A947-70E740481C1C}">
                  <a14:useLocalDpi xmlns:a14="http://schemas.microsoft.com/office/drawing/2010/main" val="0"/>
                </a:ext>
              </a:extLst>
            </a:blip>
            <a:srcRect t="9477" b="12110"/>
            <a:stretch/>
          </p:blipFill>
          <p:spPr>
            <a:xfrm>
              <a:off x="5331296" y="1731320"/>
              <a:ext cx="5577984" cy="3929471"/>
            </a:xfrm>
            <a:prstGeom prst="rect">
              <a:avLst/>
            </a:prstGeom>
          </p:spPr>
        </p:pic>
        <p:sp>
          <p:nvSpPr>
            <p:cNvPr id="26" name="文本框 25">
              <a:extLst>
                <a:ext uri="{FF2B5EF4-FFF2-40B4-BE49-F238E27FC236}">
                  <a16:creationId xmlns:a16="http://schemas.microsoft.com/office/drawing/2014/main" id="{0ADC0E76-4BAB-460B-8458-20E26771B288}"/>
                </a:ext>
              </a:extLst>
            </p:cNvPr>
            <p:cNvSpPr txBox="1"/>
            <p:nvPr/>
          </p:nvSpPr>
          <p:spPr>
            <a:xfrm>
              <a:off x="5550302" y="5929306"/>
              <a:ext cx="5130424" cy="338554"/>
            </a:xfrm>
            <a:prstGeom prst="rect">
              <a:avLst/>
            </a:prstGeom>
            <a:noFill/>
          </p:spPr>
          <p:txBody>
            <a:bodyPr wrap="square" rtlCol="0">
              <a:spAutoFit/>
            </a:bodyPr>
            <a:lstStyle/>
            <a:p>
              <a:pPr algn="ctr"/>
              <a:r>
                <a:rPr lang="zh-CN" altLang="en-US" sz="1600" b="1" dirty="0">
                  <a:latin typeface="微软雅黑" panose="020B0503020204020204" pitchFamily="34" charset="-122"/>
                  <a:ea typeface="微软雅黑" panose="020B0503020204020204" pitchFamily="34" charset="-122"/>
                </a:rPr>
                <a:t>图</a:t>
              </a:r>
              <a:r>
                <a:rPr lang="en-US" altLang="zh-CN" sz="1600" b="1" dirty="0">
                  <a:latin typeface="微软雅黑" panose="020B0503020204020204" pitchFamily="34" charset="-122"/>
                  <a:ea typeface="微软雅黑" panose="020B0503020204020204" pitchFamily="34" charset="-122"/>
                </a:rPr>
                <a:t>16 </a:t>
              </a:r>
              <a:r>
                <a:rPr lang="zh-CN" altLang="en-US" sz="1600" b="1" dirty="0">
                  <a:latin typeface="微软雅黑" panose="020B0503020204020204" pitchFamily="34" charset="-122"/>
                  <a:ea typeface="微软雅黑" panose="020B0503020204020204" pitchFamily="34" charset="-122"/>
                </a:rPr>
                <a:t>躲避球游戏流程图</a:t>
              </a:r>
            </a:p>
          </p:txBody>
        </p:sp>
      </p:grpSp>
    </p:spTree>
    <p:extLst>
      <p:ext uri="{BB962C8B-B14F-4D97-AF65-F5344CB8AC3E}">
        <p14:creationId xmlns:p14="http://schemas.microsoft.com/office/powerpoint/2010/main" val="2907173883"/>
      </p:ext>
    </p:extLst>
  </p:cSld>
  <p:clrMapOvr>
    <a:masterClrMapping/>
  </p:clrMapOvr>
  <mc:AlternateContent xmlns:mc="http://schemas.openxmlformats.org/markup-compatibility/2006" xmlns:p14="http://schemas.microsoft.com/office/powerpoint/2010/main">
    <mc:Choice Requires="p14">
      <p:transition spd="med" p14:dur="700" advTm="1180">
        <p:fade/>
      </p:transition>
    </mc:Choice>
    <mc:Fallback xmlns="">
      <p:transition spd="med" advTm="118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A1F7DB31-A6DB-4622-A6FB-BC3E9BD42115}" type="slidenum">
              <a:rPr lang="zh-CN" altLang="en-US" smtClean="0"/>
              <a:t>16</a:t>
            </a:fld>
            <a:endParaRPr lang="zh-CN" altLang="en-US" dirty="0"/>
          </a:p>
        </p:txBody>
      </p:sp>
      <p:grpSp>
        <p:nvGrpSpPr>
          <p:cNvPr id="16" name="组合 15"/>
          <p:cNvGrpSpPr/>
          <p:nvPr/>
        </p:nvGrpSpPr>
        <p:grpSpPr>
          <a:xfrm>
            <a:off x="-1" y="-35178"/>
            <a:ext cx="12192001" cy="1129773"/>
            <a:chOff x="-1" y="-5682"/>
            <a:chExt cx="12192001" cy="1129773"/>
          </a:xfrm>
        </p:grpSpPr>
        <p:sp>
          <p:nvSpPr>
            <p:cNvPr id="17" name="矩形 16"/>
            <p:cNvSpPr/>
            <p:nvPr/>
          </p:nvSpPr>
          <p:spPr>
            <a:xfrm flipV="1">
              <a:off x="-1" y="-8"/>
              <a:ext cx="9412941" cy="982517"/>
            </a:xfrm>
            <a:prstGeom prst="rect">
              <a:avLst/>
            </a:prstGeom>
            <a:solidFill>
              <a:srgbClr val="7030A0">
                <a:alpha val="80000"/>
              </a:srgb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279026" y="-5682"/>
              <a:ext cx="7399245" cy="793487"/>
            </a:xfrm>
            <a:prstGeom prst="rect">
              <a:avLst/>
            </a:prstGeom>
          </p:spPr>
          <p:txBody>
            <a:bodyPr wrap="square">
              <a:spAutoFit/>
            </a:bodyPr>
            <a:lstStyle/>
            <a:p>
              <a:pPr>
                <a:lnSpc>
                  <a:spcPct val="150000"/>
                </a:lnSpc>
              </a:pPr>
              <a:endParaRPr lang="zh-CN" altLang="en-US" sz="3600" b="1" dirty="0">
                <a:solidFill>
                  <a:schemeClr val="bg1"/>
                </a:solidFill>
                <a:latin typeface="+mj-ea"/>
                <a:ea typeface="+mj-ea"/>
              </a:endParaRPr>
            </a:p>
          </p:txBody>
        </p:sp>
        <p:sp>
          <p:nvSpPr>
            <p:cNvPr id="19" name="矩形 18"/>
            <p:cNvSpPr/>
            <p:nvPr/>
          </p:nvSpPr>
          <p:spPr>
            <a:xfrm flipV="1">
              <a:off x="0" y="1047628"/>
              <a:ext cx="12192000" cy="76463"/>
            </a:xfrm>
            <a:prstGeom prst="rect">
              <a:avLst/>
            </a:prstGeom>
            <a:solidFill>
              <a:srgbClr val="7030A0">
                <a:alpha val="80000"/>
              </a:srgb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0" name="图片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10008" y="238279"/>
              <a:ext cx="1980288" cy="612460"/>
            </a:xfrm>
            <a:prstGeom prst="rect">
              <a:avLst/>
            </a:prstGeom>
          </p:spPr>
        </p:pic>
      </p:grpSp>
      <p:sp>
        <p:nvSpPr>
          <p:cNvPr id="2" name="矩形 1">
            <a:extLst>
              <a:ext uri="{FF2B5EF4-FFF2-40B4-BE49-F238E27FC236}">
                <a16:creationId xmlns:a16="http://schemas.microsoft.com/office/drawing/2014/main" id="{556BD4C4-4FF3-42FB-AF6E-0AB97CD4B1C3}"/>
              </a:ext>
            </a:extLst>
          </p:cNvPr>
          <p:cNvSpPr/>
          <p:nvPr/>
        </p:nvSpPr>
        <p:spPr>
          <a:xfrm>
            <a:off x="167980" y="168084"/>
            <a:ext cx="3895618" cy="646331"/>
          </a:xfrm>
          <a:prstGeom prst="rect">
            <a:avLst/>
          </a:prstGeom>
        </p:spPr>
        <p:txBody>
          <a:bodyPr wrap="none">
            <a:spAutoFit/>
          </a:bodyPr>
          <a:lstStyle/>
          <a:p>
            <a:r>
              <a:rPr lang="en-US" altLang="zh-CN" sz="3600" b="1" dirty="0">
                <a:ln w="0"/>
                <a:solidFill>
                  <a:schemeClr val="bg1"/>
                </a:solidFill>
                <a:latin typeface="+mj-ea"/>
                <a:ea typeface="+mj-ea"/>
              </a:rPr>
              <a:t>3.2 PC</a:t>
            </a:r>
            <a:r>
              <a:rPr lang="zh-CN" altLang="en-US" sz="3600" b="1" dirty="0">
                <a:ln w="0"/>
                <a:solidFill>
                  <a:schemeClr val="bg1"/>
                </a:solidFill>
                <a:latin typeface="+mj-ea"/>
                <a:ea typeface="+mj-ea"/>
              </a:rPr>
              <a:t>端示例游戏</a:t>
            </a:r>
            <a:endParaRPr lang="en-US" altLang="zh-CN" sz="3600" b="1" dirty="0">
              <a:ln w="0"/>
              <a:solidFill>
                <a:schemeClr val="bg1"/>
              </a:solidFill>
              <a:latin typeface="+mj-ea"/>
              <a:ea typeface="+mj-ea"/>
            </a:endParaRPr>
          </a:p>
        </p:txBody>
      </p:sp>
      <p:sp>
        <p:nvSpPr>
          <p:cNvPr id="23" name="文本框 22">
            <a:extLst>
              <a:ext uri="{FF2B5EF4-FFF2-40B4-BE49-F238E27FC236}">
                <a16:creationId xmlns:a16="http://schemas.microsoft.com/office/drawing/2014/main" id="{CCAEDACF-7AB5-4930-90C4-3C63E89AFD09}"/>
              </a:ext>
            </a:extLst>
          </p:cNvPr>
          <p:cNvSpPr txBox="1"/>
          <p:nvPr/>
        </p:nvSpPr>
        <p:spPr>
          <a:xfrm>
            <a:off x="2020839" y="6422981"/>
            <a:ext cx="5130424" cy="338554"/>
          </a:xfrm>
          <a:prstGeom prst="rect">
            <a:avLst/>
          </a:prstGeom>
          <a:noFill/>
        </p:spPr>
        <p:txBody>
          <a:bodyPr wrap="square" rtlCol="0">
            <a:spAutoFit/>
          </a:bodyPr>
          <a:lstStyle/>
          <a:p>
            <a:pPr algn="ctr"/>
            <a:r>
              <a:rPr lang="zh-CN" altLang="en-US" sz="1600" b="1" dirty="0">
                <a:latin typeface="微软雅黑" panose="020B0503020204020204" pitchFamily="34" charset="-122"/>
                <a:ea typeface="微软雅黑" panose="020B0503020204020204" pitchFamily="34" charset="-122"/>
              </a:rPr>
              <a:t>图</a:t>
            </a:r>
            <a:r>
              <a:rPr lang="en-US" altLang="zh-CN" sz="1600" b="1" dirty="0">
                <a:latin typeface="微软雅黑" panose="020B0503020204020204" pitchFamily="34" charset="-122"/>
                <a:ea typeface="微软雅黑" panose="020B0503020204020204" pitchFamily="34" charset="-122"/>
              </a:rPr>
              <a:t>17 </a:t>
            </a:r>
            <a:r>
              <a:rPr lang="zh-CN" altLang="en-US" sz="1600" b="1" dirty="0">
                <a:latin typeface="微软雅黑" panose="020B0503020204020204" pitchFamily="34" charset="-122"/>
                <a:ea typeface="微软雅黑" panose="020B0503020204020204" pitchFamily="34" charset="-122"/>
              </a:rPr>
              <a:t>游戏过程中的心率曲线图</a:t>
            </a:r>
          </a:p>
        </p:txBody>
      </p:sp>
      <p:pic>
        <p:nvPicPr>
          <p:cNvPr id="8" name="图片 7">
            <a:extLst>
              <a:ext uri="{FF2B5EF4-FFF2-40B4-BE49-F238E27FC236}">
                <a16:creationId xmlns:a16="http://schemas.microsoft.com/office/drawing/2014/main" id="{7E443211-3E48-4D36-BC2C-186EF739725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0890" y="1180500"/>
            <a:ext cx="8150322" cy="5156576"/>
          </a:xfrm>
          <a:prstGeom prst="rect">
            <a:avLst/>
          </a:prstGeom>
        </p:spPr>
      </p:pic>
      <p:sp>
        <p:nvSpPr>
          <p:cNvPr id="24" name="文本框 23">
            <a:extLst>
              <a:ext uri="{FF2B5EF4-FFF2-40B4-BE49-F238E27FC236}">
                <a16:creationId xmlns:a16="http://schemas.microsoft.com/office/drawing/2014/main" id="{A2889C2B-FE54-4FE2-98F8-A16547631715}"/>
              </a:ext>
            </a:extLst>
          </p:cNvPr>
          <p:cNvSpPr txBox="1"/>
          <p:nvPr/>
        </p:nvSpPr>
        <p:spPr>
          <a:xfrm>
            <a:off x="9017575" y="2353679"/>
            <a:ext cx="2565212" cy="2196883"/>
          </a:xfrm>
          <a:prstGeom prst="rect">
            <a:avLst/>
          </a:prstGeom>
          <a:noFill/>
        </p:spPr>
        <p:txBody>
          <a:bodyPr wrap="square" rtlCol="0">
            <a:spAutoFit/>
          </a:bodyPr>
          <a:lstStyle/>
          <a:p>
            <a:pPr>
              <a:lnSpc>
                <a:spcPct val="200000"/>
              </a:lnSpc>
            </a:pPr>
            <a:r>
              <a:rPr lang="zh-CN" altLang="en-US" sz="2400" b="1" dirty="0">
                <a:latin typeface="微软雅黑" panose="020B0503020204020204" pitchFamily="34" charset="-122"/>
                <a:ea typeface="微软雅黑" panose="020B0503020204020204" pitchFamily="34" charset="-122"/>
              </a:rPr>
              <a:t>逐差法处理</a:t>
            </a:r>
            <a:endParaRPr lang="en-US" altLang="zh-CN" sz="2400" b="1" dirty="0">
              <a:latin typeface="微软雅黑" panose="020B0503020204020204" pitchFamily="34" charset="-122"/>
              <a:ea typeface="微软雅黑" panose="020B0503020204020204" pitchFamily="34" charset="-122"/>
            </a:endParaRPr>
          </a:p>
          <a:p>
            <a:pPr>
              <a:lnSpc>
                <a:spcPct val="200000"/>
              </a:lnSpc>
            </a:pPr>
            <a:r>
              <a:rPr lang="zh-CN" altLang="en-US" sz="2400" b="1" dirty="0">
                <a:latin typeface="微软雅黑" panose="020B0503020204020204" pitchFamily="34" charset="-122"/>
                <a:ea typeface="微软雅黑" panose="020B0503020204020204" pitchFamily="34" charset="-122"/>
              </a:rPr>
              <a:t>异常数据滤波</a:t>
            </a:r>
            <a:endParaRPr lang="en-US" altLang="zh-CN" sz="2400" b="1" dirty="0">
              <a:latin typeface="微软雅黑" panose="020B0503020204020204" pitchFamily="34" charset="-122"/>
              <a:ea typeface="微软雅黑" panose="020B0503020204020204" pitchFamily="34" charset="-122"/>
            </a:endParaRPr>
          </a:p>
          <a:p>
            <a:pPr>
              <a:lnSpc>
                <a:spcPct val="200000"/>
              </a:lnSpc>
            </a:pPr>
            <a:r>
              <a:rPr lang="zh-CN" altLang="en-US" sz="2400" b="1" dirty="0">
                <a:latin typeface="微软雅黑" panose="020B0503020204020204" pitchFamily="34" charset="-122"/>
                <a:ea typeface="微软雅黑" panose="020B0503020204020204" pitchFamily="34" charset="-122"/>
              </a:rPr>
              <a:t>采样频率</a:t>
            </a:r>
            <a:r>
              <a:rPr lang="en-US" altLang="zh-CN" sz="2400" b="1" dirty="0">
                <a:latin typeface="微软雅黑" panose="020B0503020204020204" pitchFamily="34" charset="-122"/>
                <a:ea typeface="微软雅黑" panose="020B0503020204020204" pitchFamily="34" charset="-122"/>
              </a:rPr>
              <a:t>20</a:t>
            </a:r>
            <a:r>
              <a:rPr lang="zh-CN" altLang="en-US" sz="2400" b="1" dirty="0">
                <a:latin typeface="微软雅黑" panose="020B0503020204020204" pitchFamily="34" charset="-122"/>
                <a:ea typeface="微软雅黑" panose="020B0503020204020204" pitchFamily="34" charset="-122"/>
              </a:rPr>
              <a:t>次</a:t>
            </a:r>
            <a:r>
              <a:rPr lang="en-US" altLang="zh-CN" sz="2400" b="1" dirty="0">
                <a:latin typeface="微软雅黑" panose="020B0503020204020204" pitchFamily="34" charset="-122"/>
                <a:ea typeface="微软雅黑" panose="020B0503020204020204" pitchFamily="34" charset="-122"/>
              </a:rPr>
              <a:t>/s</a:t>
            </a:r>
          </a:p>
        </p:txBody>
      </p:sp>
    </p:spTree>
    <p:extLst>
      <p:ext uri="{BB962C8B-B14F-4D97-AF65-F5344CB8AC3E}">
        <p14:creationId xmlns:p14="http://schemas.microsoft.com/office/powerpoint/2010/main" val="2300729096"/>
      </p:ext>
    </p:extLst>
  </p:cSld>
  <p:clrMapOvr>
    <a:masterClrMapping/>
  </p:clrMapOvr>
  <mc:AlternateContent xmlns:mc="http://schemas.openxmlformats.org/markup-compatibility/2006" xmlns:p14="http://schemas.microsoft.com/office/powerpoint/2010/main">
    <mc:Choice Requires="p14">
      <p:transition spd="med" p14:dur="700" advTm="1180">
        <p:fade/>
      </p:transition>
    </mc:Choice>
    <mc:Fallback xmlns="">
      <p:transition spd="med" advTm="1180">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A1F7DB31-A6DB-4622-A6FB-BC3E9BD42115}" type="slidenum">
              <a:rPr lang="zh-CN" altLang="en-US" smtClean="0"/>
              <a:t>17</a:t>
            </a:fld>
            <a:endParaRPr lang="zh-CN" altLang="en-US" dirty="0"/>
          </a:p>
        </p:txBody>
      </p:sp>
      <p:grpSp>
        <p:nvGrpSpPr>
          <p:cNvPr id="16" name="组合 15"/>
          <p:cNvGrpSpPr/>
          <p:nvPr/>
        </p:nvGrpSpPr>
        <p:grpSpPr>
          <a:xfrm>
            <a:off x="-1" y="-35178"/>
            <a:ext cx="12192001" cy="1129773"/>
            <a:chOff x="-1" y="-5682"/>
            <a:chExt cx="12192001" cy="1129773"/>
          </a:xfrm>
        </p:grpSpPr>
        <p:sp>
          <p:nvSpPr>
            <p:cNvPr id="17" name="矩形 16"/>
            <p:cNvSpPr/>
            <p:nvPr/>
          </p:nvSpPr>
          <p:spPr>
            <a:xfrm flipV="1">
              <a:off x="-1" y="-8"/>
              <a:ext cx="9412941" cy="982517"/>
            </a:xfrm>
            <a:prstGeom prst="rect">
              <a:avLst/>
            </a:prstGeom>
            <a:solidFill>
              <a:srgbClr val="7030A0">
                <a:alpha val="80000"/>
              </a:srgb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279026" y="-5682"/>
              <a:ext cx="7399245" cy="793487"/>
            </a:xfrm>
            <a:prstGeom prst="rect">
              <a:avLst/>
            </a:prstGeom>
          </p:spPr>
          <p:txBody>
            <a:bodyPr wrap="square">
              <a:spAutoFit/>
            </a:bodyPr>
            <a:lstStyle/>
            <a:p>
              <a:pPr>
                <a:lnSpc>
                  <a:spcPct val="150000"/>
                </a:lnSpc>
              </a:pPr>
              <a:endParaRPr lang="zh-CN" altLang="en-US" sz="3600" b="1" dirty="0">
                <a:solidFill>
                  <a:schemeClr val="bg1"/>
                </a:solidFill>
                <a:latin typeface="+mj-ea"/>
                <a:ea typeface="+mj-ea"/>
              </a:endParaRPr>
            </a:p>
          </p:txBody>
        </p:sp>
        <p:sp>
          <p:nvSpPr>
            <p:cNvPr id="19" name="矩形 18"/>
            <p:cNvSpPr/>
            <p:nvPr/>
          </p:nvSpPr>
          <p:spPr>
            <a:xfrm flipV="1">
              <a:off x="0" y="1047628"/>
              <a:ext cx="12192000" cy="76463"/>
            </a:xfrm>
            <a:prstGeom prst="rect">
              <a:avLst/>
            </a:prstGeom>
            <a:solidFill>
              <a:srgbClr val="7030A0">
                <a:alpha val="80000"/>
              </a:srgb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0" name="图片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10008" y="238279"/>
              <a:ext cx="1980288" cy="612460"/>
            </a:xfrm>
            <a:prstGeom prst="rect">
              <a:avLst/>
            </a:prstGeom>
          </p:spPr>
        </p:pic>
      </p:grpSp>
      <p:sp>
        <p:nvSpPr>
          <p:cNvPr id="2" name="矩形 1">
            <a:extLst>
              <a:ext uri="{FF2B5EF4-FFF2-40B4-BE49-F238E27FC236}">
                <a16:creationId xmlns:a16="http://schemas.microsoft.com/office/drawing/2014/main" id="{556BD4C4-4FF3-42FB-AF6E-0AB97CD4B1C3}"/>
              </a:ext>
            </a:extLst>
          </p:cNvPr>
          <p:cNvSpPr/>
          <p:nvPr/>
        </p:nvSpPr>
        <p:spPr>
          <a:xfrm>
            <a:off x="167980" y="168084"/>
            <a:ext cx="3895618" cy="646331"/>
          </a:xfrm>
          <a:prstGeom prst="rect">
            <a:avLst/>
          </a:prstGeom>
        </p:spPr>
        <p:txBody>
          <a:bodyPr wrap="none">
            <a:spAutoFit/>
          </a:bodyPr>
          <a:lstStyle/>
          <a:p>
            <a:r>
              <a:rPr lang="en-US" altLang="zh-CN" sz="3600" b="1" dirty="0">
                <a:ln w="0"/>
                <a:solidFill>
                  <a:schemeClr val="bg1"/>
                </a:solidFill>
                <a:latin typeface="+mj-ea"/>
                <a:ea typeface="+mj-ea"/>
              </a:rPr>
              <a:t>3.2 PC</a:t>
            </a:r>
            <a:r>
              <a:rPr lang="zh-CN" altLang="en-US" sz="3600" b="1" dirty="0">
                <a:ln w="0"/>
                <a:solidFill>
                  <a:schemeClr val="bg1"/>
                </a:solidFill>
                <a:latin typeface="+mj-ea"/>
                <a:ea typeface="+mj-ea"/>
              </a:rPr>
              <a:t>端示例游戏</a:t>
            </a:r>
            <a:endParaRPr lang="en-US" altLang="zh-CN" sz="3600" b="1" dirty="0">
              <a:ln w="0"/>
              <a:solidFill>
                <a:schemeClr val="bg1"/>
              </a:solidFill>
              <a:latin typeface="+mj-ea"/>
              <a:ea typeface="+mj-ea"/>
            </a:endParaRPr>
          </a:p>
        </p:txBody>
      </p:sp>
      <p:pic>
        <p:nvPicPr>
          <p:cNvPr id="12" name="图片 11">
            <a:extLst>
              <a:ext uri="{FF2B5EF4-FFF2-40B4-BE49-F238E27FC236}">
                <a16:creationId xmlns:a16="http://schemas.microsoft.com/office/drawing/2014/main" id="{2D5B9EF3-F1CC-48B4-A612-47C7DCF3E2DC}"/>
              </a:ext>
            </a:extLst>
          </p:cNvPr>
          <p:cNvPicPr>
            <a:picLocks noChangeAspect="1"/>
          </p:cNvPicPr>
          <p:nvPr/>
        </p:nvPicPr>
        <p:blipFill rotWithShape="1">
          <a:blip r:embed="rId4">
            <a:extLst>
              <a:ext uri="{28A0092B-C50C-407E-A947-70E740481C1C}">
                <a14:useLocalDpi xmlns:a14="http://schemas.microsoft.com/office/drawing/2010/main" val="0"/>
              </a:ext>
            </a:extLst>
          </a:blip>
          <a:srcRect l="12509" t="2447" r="14755" b="10036"/>
          <a:stretch/>
        </p:blipFill>
        <p:spPr>
          <a:xfrm>
            <a:off x="76074" y="1193039"/>
            <a:ext cx="6626942" cy="5064866"/>
          </a:xfrm>
          <a:prstGeom prst="rect">
            <a:avLst/>
          </a:prstGeom>
        </p:spPr>
      </p:pic>
      <p:sp>
        <p:nvSpPr>
          <p:cNvPr id="13" name="文本框 12">
            <a:extLst>
              <a:ext uri="{FF2B5EF4-FFF2-40B4-BE49-F238E27FC236}">
                <a16:creationId xmlns:a16="http://schemas.microsoft.com/office/drawing/2014/main" id="{249CE9A1-F70A-49CF-85F3-0B85C3EEF6A6}"/>
              </a:ext>
            </a:extLst>
          </p:cNvPr>
          <p:cNvSpPr txBox="1"/>
          <p:nvPr/>
        </p:nvSpPr>
        <p:spPr>
          <a:xfrm>
            <a:off x="916239" y="5964845"/>
            <a:ext cx="5130424" cy="338554"/>
          </a:xfrm>
          <a:prstGeom prst="rect">
            <a:avLst/>
          </a:prstGeom>
          <a:noFill/>
        </p:spPr>
        <p:txBody>
          <a:bodyPr wrap="square" rtlCol="0">
            <a:spAutoFit/>
          </a:bodyPr>
          <a:lstStyle/>
          <a:p>
            <a:pPr algn="ctr"/>
            <a:r>
              <a:rPr lang="zh-CN" altLang="en-US" sz="1600" b="1" dirty="0">
                <a:latin typeface="微软雅黑" panose="020B0503020204020204" pitchFamily="34" charset="-122"/>
                <a:ea typeface="微软雅黑" panose="020B0503020204020204" pitchFamily="34" charset="-122"/>
              </a:rPr>
              <a:t>图</a:t>
            </a:r>
            <a:r>
              <a:rPr lang="en-US" altLang="zh-CN" sz="1600" b="1" dirty="0">
                <a:latin typeface="微软雅黑" panose="020B0503020204020204" pitchFamily="34" charset="-122"/>
                <a:ea typeface="微软雅黑" panose="020B0503020204020204" pitchFamily="34" charset="-122"/>
              </a:rPr>
              <a:t>18 </a:t>
            </a:r>
            <a:r>
              <a:rPr lang="zh-CN" altLang="en-US" sz="1600" b="1" dirty="0">
                <a:latin typeface="微软雅黑" panose="020B0503020204020204" pitchFamily="34" charset="-122"/>
                <a:ea typeface="微软雅黑" panose="020B0503020204020204" pitchFamily="34" charset="-122"/>
              </a:rPr>
              <a:t>游戏过程中的走位热点图</a:t>
            </a:r>
          </a:p>
        </p:txBody>
      </p:sp>
      <p:sp>
        <p:nvSpPr>
          <p:cNvPr id="14" name="文本框 13">
            <a:extLst>
              <a:ext uri="{FF2B5EF4-FFF2-40B4-BE49-F238E27FC236}">
                <a16:creationId xmlns:a16="http://schemas.microsoft.com/office/drawing/2014/main" id="{CF07D285-AAB6-4A3C-BCFC-3B4947880E66}"/>
              </a:ext>
            </a:extLst>
          </p:cNvPr>
          <p:cNvSpPr txBox="1"/>
          <p:nvPr/>
        </p:nvSpPr>
        <p:spPr>
          <a:xfrm>
            <a:off x="6688921" y="2983143"/>
            <a:ext cx="4738176" cy="1458220"/>
          </a:xfrm>
          <a:prstGeom prst="rect">
            <a:avLst/>
          </a:prstGeom>
          <a:noFill/>
        </p:spPr>
        <p:txBody>
          <a:bodyPr wrap="square" rtlCol="0">
            <a:spAutoFit/>
          </a:bodyPr>
          <a:lstStyle/>
          <a:p>
            <a:pPr>
              <a:lnSpc>
                <a:spcPct val="200000"/>
              </a:lnSpc>
            </a:pPr>
            <a:r>
              <a:rPr lang="zh-CN" altLang="en-US" sz="2400" b="1" dirty="0">
                <a:latin typeface="微软雅黑" panose="020B0503020204020204" pitchFamily="34" charset="-122"/>
                <a:ea typeface="微软雅黑" panose="020B0503020204020204" pitchFamily="34" charset="-122"/>
              </a:rPr>
              <a:t>二维数组存储</a:t>
            </a:r>
            <a:endParaRPr lang="en-US" altLang="zh-CN" sz="2400" b="1" dirty="0">
              <a:latin typeface="微软雅黑" panose="020B0503020204020204" pitchFamily="34" charset="-122"/>
              <a:ea typeface="微软雅黑" panose="020B0503020204020204" pitchFamily="34" charset="-122"/>
            </a:endParaRPr>
          </a:p>
          <a:p>
            <a:pPr>
              <a:lnSpc>
                <a:spcPct val="200000"/>
              </a:lnSpc>
            </a:pPr>
            <a:r>
              <a:rPr lang="zh-CN" altLang="en-US" sz="2400" b="1" dirty="0">
                <a:latin typeface="微软雅黑" panose="020B0503020204020204" pitchFamily="34" charset="-122"/>
                <a:ea typeface="微软雅黑" panose="020B0503020204020204" pitchFamily="34" charset="-122"/>
              </a:rPr>
              <a:t>时间精度</a:t>
            </a:r>
            <a:r>
              <a:rPr lang="en-US" altLang="zh-CN" sz="2400" b="1" dirty="0">
                <a:solidFill>
                  <a:srgbClr val="7030A0"/>
                </a:solidFill>
                <a:latin typeface="微软雅黑" panose="020B0503020204020204" pitchFamily="34" charset="-122"/>
                <a:ea typeface="微软雅黑" panose="020B0503020204020204" pitchFamily="34" charset="-122"/>
              </a:rPr>
              <a:t>50ms</a:t>
            </a:r>
            <a:r>
              <a:rPr lang="zh-CN" altLang="en-US" sz="2400" b="1" dirty="0">
                <a:latin typeface="微软雅黑" panose="020B0503020204020204" pitchFamily="34" charset="-122"/>
                <a:ea typeface="微软雅黑" panose="020B0503020204020204" pitchFamily="34" charset="-122"/>
              </a:rPr>
              <a:t>，空间精度</a:t>
            </a:r>
            <a:r>
              <a:rPr lang="en-US" altLang="zh-CN" sz="2400" b="1" dirty="0">
                <a:solidFill>
                  <a:srgbClr val="7030A0"/>
                </a:solidFill>
                <a:latin typeface="微软雅黑" panose="020B0503020204020204" pitchFamily="34" charset="-122"/>
                <a:ea typeface="微软雅黑" panose="020B0503020204020204" pitchFamily="34" charset="-122"/>
              </a:rPr>
              <a:t>1pt</a:t>
            </a:r>
            <a:endParaRPr lang="zh-CN" altLang="en-US" sz="2000" b="1" dirty="0">
              <a:solidFill>
                <a:srgbClr val="7030A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599656575"/>
      </p:ext>
    </p:extLst>
  </p:cSld>
  <p:clrMapOvr>
    <a:masterClrMapping/>
  </p:clrMapOvr>
  <mc:AlternateContent xmlns:mc="http://schemas.openxmlformats.org/markup-compatibility/2006" xmlns:p14="http://schemas.microsoft.com/office/powerpoint/2010/main">
    <mc:Choice Requires="p14">
      <p:transition spd="med" p14:dur="700" advTm="1180">
        <p:fade/>
      </p:transition>
    </mc:Choice>
    <mc:Fallback xmlns="">
      <p:transition spd="med" advTm="118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A1F7DB31-A6DB-4622-A6FB-BC3E9BD42115}" type="slidenum">
              <a:rPr lang="zh-CN" altLang="en-US" smtClean="0"/>
              <a:t>18</a:t>
            </a:fld>
            <a:endParaRPr lang="zh-CN" altLang="en-US" dirty="0"/>
          </a:p>
        </p:txBody>
      </p:sp>
      <p:grpSp>
        <p:nvGrpSpPr>
          <p:cNvPr id="16" name="组合 15"/>
          <p:cNvGrpSpPr/>
          <p:nvPr/>
        </p:nvGrpSpPr>
        <p:grpSpPr>
          <a:xfrm>
            <a:off x="-1" y="-35178"/>
            <a:ext cx="12192001" cy="1129773"/>
            <a:chOff x="-1" y="-5682"/>
            <a:chExt cx="12192001" cy="1129773"/>
          </a:xfrm>
        </p:grpSpPr>
        <p:sp>
          <p:nvSpPr>
            <p:cNvPr id="17" name="矩形 16"/>
            <p:cNvSpPr/>
            <p:nvPr/>
          </p:nvSpPr>
          <p:spPr>
            <a:xfrm flipV="1">
              <a:off x="-1" y="-8"/>
              <a:ext cx="9412941" cy="982517"/>
            </a:xfrm>
            <a:prstGeom prst="rect">
              <a:avLst/>
            </a:prstGeom>
            <a:solidFill>
              <a:srgbClr val="7030A0">
                <a:alpha val="80000"/>
              </a:srgb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279026" y="-5682"/>
              <a:ext cx="7399245" cy="793487"/>
            </a:xfrm>
            <a:prstGeom prst="rect">
              <a:avLst/>
            </a:prstGeom>
          </p:spPr>
          <p:txBody>
            <a:bodyPr wrap="square">
              <a:spAutoFit/>
            </a:bodyPr>
            <a:lstStyle/>
            <a:p>
              <a:pPr>
                <a:lnSpc>
                  <a:spcPct val="150000"/>
                </a:lnSpc>
              </a:pPr>
              <a:endParaRPr lang="zh-CN" altLang="en-US" sz="3600" b="1" dirty="0">
                <a:solidFill>
                  <a:schemeClr val="bg1"/>
                </a:solidFill>
                <a:latin typeface="+mj-ea"/>
                <a:ea typeface="+mj-ea"/>
              </a:endParaRPr>
            </a:p>
          </p:txBody>
        </p:sp>
        <p:sp>
          <p:nvSpPr>
            <p:cNvPr id="19" name="矩形 18"/>
            <p:cNvSpPr/>
            <p:nvPr/>
          </p:nvSpPr>
          <p:spPr>
            <a:xfrm flipV="1">
              <a:off x="0" y="1047628"/>
              <a:ext cx="12192000" cy="76463"/>
            </a:xfrm>
            <a:prstGeom prst="rect">
              <a:avLst/>
            </a:prstGeom>
            <a:solidFill>
              <a:srgbClr val="7030A0">
                <a:alpha val="80000"/>
              </a:srgb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0" name="图片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10008" y="238279"/>
              <a:ext cx="1980288" cy="612460"/>
            </a:xfrm>
            <a:prstGeom prst="rect">
              <a:avLst/>
            </a:prstGeom>
          </p:spPr>
        </p:pic>
      </p:grpSp>
      <p:sp>
        <p:nvSpPr>
          <p:cNvPr id="2" name="矩形 1">
            <a:extLst>
              <a:ext uri="{FF2B5EF4-FFF2-40B4-BE49-F238E27FC236}">
                <a16:creationId xmlns:a16="http://schemas.microsoft.com/office/drawing/2014/main" id="{556BD4C4-4FF3-42FB-AF6E-0AB97CD4B1C3}"/>
              </a:ext>
            </a:extLst>
          </p:cNvPr>
          <p:cNvSpPr/>
          <p:nvPr/>
        </p:nvSpPr>
        <p:spPr>
          <a:xfrm>
            <a:off x="167980" y="168084"/>
            <a:ext cx="3894015" cy="646331"/>
          </a:xfrm>
          <a:prstGeom prst="rect">
            <a:avLst/>
          </a:prstGeom>
        </p:spPr>
        <p:txBody>
          <a:bodyPr wrap="none">
            <a:spAutoFit/>
          </a:bodyPr>
          <a:lstStyle/>
          <a:p>
            <a:r>
              <a:rPr lang="en-US" altLang="zh-CN" sz="3600" b="1" dirty="0">
                <a:ln w="0"/>
                <a:solidFill>
                  <a:schemeClr val="bg1"/>
                </a:solidFill>
                <a:latin typeface="+mj-ea"/>
                <a:ea typeface="+mj-ea"/>
              </a:rPr>
              <a:t>3.3 </a:t>
            </a:r>
            <a:r>
              <a:rPr lang="zh-CN" altLang="en-US" sz="3600" b="1" dirty="0">
                <a:ln w="0"/>
                <a:solidFill>
                  <a:schemeClr val="bg1"/>
                </a:solidFill>
                <a:latin typeface="+mj-ea"/>
                <a:ea typeface="+mj-ea"/>
              </a:rPr>
              <a:t>数据传输协议</a:t>
            </a:r>
            <a:endParaRPr lang="en-US" altLang="zh-CN" sz="3600" b="1" dirty="0">
              <a:ln w="0"/>
              <a:solidFill>
                <a:schemeClr val="bg1"/>
              </a:solidFill>
              <a:latin typeface="+mj-ea"/>
              <a:ea typeface="+mj-ea"/>
            </a:endParaRPr>
          </a:p>
        </p:txBody>
      </p:sp>
      <p:grpSp>
        <p:nvGrpSpPr>
          <p:cNvPr id="8" name="组合 7">
            <a:extLst>
              <a:ext uri="{FF2B5EF4-FFF2-40B4-BE49-F238E27FC236}">
                <a16:creationId xmlns:a16="http://schemas.microsoft.com/office/drawing/2014/main" id="{CE583FD5-573D-4E36-A7B6-DEDF0389C5A6}"/>
              </a:ext>
            </a:extLst>
          </p:cNvPr>
          <p:cNvGrpSpPr/>
          <p:nvPr/>
        </p:nvGrpSpPr>
        <p:grpSpPr>
          <a:xfrm>
            <a:off x="678264" y="3359629"/>
            <a:ext cx="10675536" cy="1273600"/>
            <a:chOff x="678264" y="3465887"/>
            <a:chExt cx="10675536" cy="1273600"/>
          </a:xfrm>
        </p:grpSpPr>
        <p:sp>
          <p:nvSpPr>
            <p:cNvPr id="4" name="矩形 3">
              <a:extLst>
                <a:ext uri="{FF2B5EF4-FFF2-40B4-BE49-F238E27FC236}">
                  <a16:creationId xmlns:a16="http://schemas.microsoft.com/office/drawing/2014/main" id="{2E1B46D2-24C0-4360-8EEE-2EA5D13935E6}"/>
                </a:ext>
              </a:extLst>
            </p:cNvPr>
            <p:cNvSpPr/>
            <p:nvPr/>
          </p:nvSpPr>
          <p:spPr>
            <a:xfrm>
              <a:off x="678265" y="3473750"/>
              <a:ext cx="481781" cy="48178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P</a:t>
              </a:r>
              <a:endParaRPr lang="zh-CN" altLang="en-US" dirty="0">
                <a:solidFill>
                  <a:schemeClr val="tx1"/>
                </a:solidFill>
              </a:endParaRPr>
            </a:p>
          </p:txBody>
        </p:sp>
        <p:sp>
          <p:nvSpPr>
            <p:cNvPr id="15" name="矩形 14">
              <a:extLst>
                <a:ext uri="{FF2B5EF4-FFF2-40B4-BE49-F238E27FC236}">
                  <a16:creationId xmlns:a16="http://schemas.microsoft.com/office/drawing/2014/main" id="{5A3FC89F-CC3F-48D2-BBF7-EEF1CECBD1F8}"/>
                </a:ext>
              </a:extLst>
            </p:cNvPr>
            <p:cNvSpPr/>
            <p:nvPr/>
          </p:nvSpPr>
          <p:spPr>
            <a:xfrm>
              <a:off x="1160046" y="3473749"/>
              <a:ext cx="481781" cy="48178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O</a:t>
              </a:r>
              <a:endParaRPr lang="zh-CN" altLang="en-US" dirty="0">
                <a:solidFill>
                  <a:schemeClr val="tx1"/>
                </a:solidFill>
              </a:endParaRPr>
            </a:p>
          </p:txBody>
        </p:sp>
        <p:sp>
          <p:nvSpPr>
            <p:cNvPr id="21" name="矩形 20">
              <a:extLst>
                <a:ext uri="{FF2B5EF4-FFF2-40B4-BE49-F238E27FC236}">
                  <a16:creationId xmlns:a16="http://schemas.microsoft.com/office/drawing/2014/main" id="{2C9FE921-DEF0-4794-A405-B98AD49E96FD}"/>
                </a:ext>
              </a:extLst>
            </p:cNvPr>
            <p:cNvSpPr/>
            <p:nvPr/>
          </p:nvSpPr>
          <p:spPr>
            <a:xfrm>
              <a:off x="1641827" y="3473748"/>
              <a:ext cx="481781" cy="48178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S</a:t>
              </a:r>
              <a:endParaRPr lang="zh-CN" altLang="en-US" dirty="0">
                <a:solidFill>
                  <a:schemeClr val="tx1"/>
                </a:solidFill>
              </a:endParaRPr>
            </a:p>
          </p:txBody>
        </p:sp>
        <p:sp>
          <p:nvSpPr>
            <p:cNvPr id="22" name="矩形 21">
              <a:extLst>
                <a:ext uri="{FF2B5EF4-FFF2-40B4-BE49-F238E27FC236}">
                  <a16:creationId xmlns:a16="http://schemas.microsoft.com/office/drawing/2014/main" id="{B7481DC6-B686-4A4E-B7F1-9A4594B7F046}"/>
                </a:ext>
              </a:extLst>
            </p:cNvPr>
            <p:cNvSpPr/>
            <p:nvPr/>
          </p:nvSpPr>
          <p:spPr>
            <a:xfrm>
              <a:off x="2123608" y="3473747"/>
              <a:ext cx="481781" cy="48178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I</a:t>
              </a:r>
              <a:endParaRPr lang="zh-CN" altLang="en-US" dirty="0">
                <a:solidFill>
                  <a:schemeClr val="tx1"/>
                </a:solidFill>
              </a:endParaRPr>
            </a:p>
          </p:txBody>
        </p:sp>
        <p:sp>
          <p:nvSpPr>
            <p:cNvPr id="23" name="矩形 22">
              <a:extLst>
                <a:ext uri="{FF2B5EF4-FFF2-40B4-BE49-F238E27FC236}">
                  <a16:creationId xmlns:a16="http://schemas.microsoft.com/office/drawing/2014/main" id="{35C76B90-312D-4EBE-B193-176A9279BA15}"/>
                </a:ext>
              </a:extLst>
            </p:cNvPr>
            <p:cNvSpPr/>
            <p:nvPr/>
          </p:nvSpPr>
          <p:spPr>
            <a:xfrm>
              <a:off x="2605389" y="3473746"/>
              <a:ext cx="481781" cy="48178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S</a:t>
              </a:r>
              <a:endParaRPr lang="zh-CN" altLang="en-US" dirty="0">
                <a:solidFill>
                  <a:schemeClr val="tx1"/>
                </a:solidFill>
              </a:endParaRPr>
            </a:p>
          </p:txBody>
        </p:sp>
        <p:sp>
          <p:nvSpPr>
            <p:cNvPr id="24" name="矩形 23">
              <a:extLst>
                <a:ext uri="{FF2B5EF4-FFF2-40B4-BE49-F238E27FC236}">
                  <a16:creationId xmlns:a16="http://schemas.microsoft.com/office/drawing/2014/main" id="{F062110A-79F5-4A5B-A3A8-9B2D731AE7FD}"/>
                </a:ext>
              </a:extLst>
            </p:cNvPr>
            <p:cNvSpPr/>
            <p:nvPr/>
          </p:nvSpPr>
          <p:spPr>
            <a:xfrm>
              <a:off x="3087170" y="3465887"/>
              <a:ext cx="481781" cy="48178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T</a:t>
              </a:r>
              <a:endParaRPr lang="zh-CN" altLang="en-US" dirty="0">
                <a:solidFill>
                  <a:schemeClr val="tx1"/>
                </a:solidFill>
              </a:endParaRPr>
            </a:p>
          </p:txBody>
        </p:sp>
        <p:sp>
          <p:nvSpPr>
            <p:cNvPr id="25" name="矩形 24">
              <a:extLst>
                <a:ext uri="{FF2B5EF4-FFF2-40B4-BE49-F238E27FC236}">
                  <a16:creationId xmlns:a16="http://schemas.microsoft.com/office/drawing/2014/main" id="{7660E587-797E-44E1-9377-416949798F7D}"/>
                </a:ext>
              </a:extLst>
            </p:cNvPr>
            <p:cNvSpPr/>
            <p:nvPr/>
          </p:nvSpPr>
          <p:spPr>
            <a:xfrm>
              <a:off x="3568951" y="3473746"/>
              <a:ext cx="481781" cy="48178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T</a:t>
              </a:r>
              <a:endParaRPr lang="zh-CN" altLang="en-US" dirty="0">
                <a:solidFill>
                  <a:schemeClr val="tx1"/>
                </a:solidFill>
              </a:endParaRPr>
            </a:p>
          </p:txBody>
        </p:sp>
        <p:sp>
          <p:nvSpPr>
            <p:cNvPr id="26" name="矩形 25">
              <a:extLst>
                <a:ext uri="{FF2B5EF4-FFF2-40B4-BE49-F238E27FC236}">
                  <a16:creationId xmlns:a16="http://schemas.microsoft.com/office/drawing/2014/main" id="{0BE07C3A-C170-40D2-B898-0D6859595640}"/>
                </a:ext>
              </a:extLst>
            </p:cNvPr>
            <p:cNvSpPr/>
            <p:nvPr/>
          </p:nvSpPr>
          <p:spPr>
            <a:xfrm>
              <a:off x="4050732" y="3471773"/>
              <a:ext cx="481781" cy="48178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D12</a:t>
              </a:r>
              <a:endParaRPr lang="zh-CN" altLang="en-US" sz="1400" dirty="0">
                <a:solidFill>
                  <a:schemeClr val="tx1"/>
                </a:solidFill>
              </a:endParaRPr>
            </a:p>
          </p:txBody>
        </p:sp>
        <p:sp>
          <p:nvSpPr>
            <p:cNvPr id="27" name="矩形 26">
              <a:extLst>
                <a:ext uri="{FF2B5EF4-FFF2-40B4-BE49-F238E27FC236}">
                  <a16:creationId xmlns:a16="http://schemas.microsoft.com/office/drawing/2014/main" id="{071856AC-C7FF-485A-9DDC-B2A03411E8DE}"/>
                </a:ext>
              </a:extLst>
            </p:cNvPr>
            <p:cNvSpPr/>
            <p:nvPr/>
          </p:nvSpPr>
          <p:spPr>
            <a:xfrm>
              <a:off x="4532513" y="3471777"/>
              <a:ext cx="481781" cy="48178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altLang="zh-CN" sz="1400" dirty="0">
                  <a:solidFill>
                    <a:prstClr val="black"/>
                  </a:solidFill>
                </a:rPr>
                <a:t>D11</a:t>
              </a:r>
              <a:endParaRPr lang="zh-CN" altLang="en-US" sz="1400" dirty="0">
                <a:solidFill>
                  <a:prstClr val="black"/>
                </a:solidFill>
              </a:endParaRPr>
            </a:p>
          </p:txBody>
        </p:sp>
        <p:sp>
          <p:nvSpPr>
            <p:cNvPr id="28" name="矩形 27">
              <a:extLst>
                <a:ext uri="{FF2B5EF4-FFF2-40B4-BE49-F238E27FC236}">
                  <a16:creationId xmlns:a16="http://schemas.microsoft.com/office/drawing/2014/main" id="{DA801DD9-2F64-4AB5-9544-E5005C97E226}"/>
                </a:ext>
              </a:extLst>
            </p:cNvPr>
            <p:cNvSpPr/>
            <p:nvPr/>
          </p:nvSpPr>
          <p:spPr>
            <a:xfrm>
              <a:off x="5014294" y="3471776"/>
              <a:ext cx="481781" cy="48178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altLang="zh-CN" sz="1400" dirty="0">
                  <a:solidFill>
                    <a:prstClr val="black"/>
                  </a:solidFill>
                </a:rPr>
                <a:t>D10</a:t>
              </a:r>
              <a:endParaRPr lang="zh-CN" altLang="en-US" sz="1400" dirty="0">
                <a:solidFill>
                  <a:prstClr val="black"/>
                </a:solidFill>
              </a:endParaRPr>
            </a:p>
          </p:txBody>
        </p:sp>
        <p:sp>
          <p:nvSpPr>
            <p:cNvPr id="29" name="矩形 28">
              <a:extLst>
                <a:ext uri="{FF2B5EF4-FFF2-40B4-BE49-F238E27FC236}">
                  <a16:creationId xmlns:a16="http://schemas.microsoft.com/office/drawing/2014/main" id="{C83617CB-ACC4-4133-8EFE-1427A517C40B}"/>
                </a:ext>
              </a:extLst>
            </p:cNvPr>
            <p:cNvSpPr/>
            <p:nvPr/>
          </p:nvSpPr>
          <p:spPr>
            <a:xfrm>
              <a:off x="5496075" y="3471775"/>
              <a:ext cx="481781" cy="48178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altLang="zh-CN" sz="1400" dirty="0">
                  <a:solidFill>
                    <a:prstClr val="black"/>
                  </a:solidFill>
                </a:rPr>
                <a:t>D9</a:t>
              </a:r>
              <a:endParaRPr lang="zh-CN" altLang="en-US" sz="1400" dirty="0">
                <a:solidFill>
                  <a:prstClr val="black"/>
                </a:solidFill>
              </a:endParaRPr>
            </a:p>
          </p:txBody>
        </p:sp>
        <p:sp>
          <p:nvSpPr>
            <p:cNvPr id="30" name="矩形 29">
              <a:extLst>
                <a:ext uri="{FF2B5EF4-FFF2-40B4-BE49-F238E27FC236}">
                  <a16:creationId xmlns:a16="http://schemas.microsoft.com/office/drawing/2014/main" id="{C8F60B23-37A1-4F2D-B882-DE1074E1BFDC}"/>
                </a:ext>
              </a:extLst>
            </p:cNvPr>
            <p:cNvSpPr/>
            <p:nvPr/>
          </p:nvSpPr>
          <p:spPr>
            <a:xfrm>
              <a:off x="5977856" y="3471774"/>
              <a:ext cx="481781" cy="48178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altLang="zh-CN" sz="1400" dirty="0">
                  <a:solidFill>
                    <a:prstClr val="black"/>
                  </a:solidFill>
                </a:rPr>
                <a:t>D8</a:t>
              </a:r>
              <a:endParaRPr lang="zh-CN" altLang="en-US" sz="1400" dirty="0">
                <a:solidFill>
                  <a:prstClr val="black"/>
                </a:solidFill>
              </a:endParaRPr>
            </a:p>
          </p:txBody>
        </p:sp>
        <p:sp>
          <p:nvSpPr>
            <p:cNvPr id="31" name="矩形 30">
              <a:extLst>
                <a:ext uri="{FF2B5EF4-FFF2-40B4-BE49-F238E27FC236}">
                  <a16:creationId xmlns:a16="http://schemas.microsoft.com/office/drawing/2014/main" id="{C34E4782-1CF2-430D-B7B0-1C9F6939AD32}"/>
                </a:ext>
              </a:extLst>
            </p:cNvPr>
            <p:cNvSpPr/>
            <p:nvPr/>
          </p:nvSpPr>
          <p:spPr>
            <a:xfrm>
              <a:off x="6459637" y="3471773"/>
              <a:ext cx="481781" cy="48178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altLang="zh-CN" sz="1400" dirty="0">
                  <a:solidFill>
                    <a:prstClr val="black"/>
                  </a:solidFill>
                </a:rPr>
                <a:t>D7</a:t>
              </a:r>
              <a:endParaRPr lang="zh-CN" altLang="en-US" sz="1400" dirty="0">
                <a:solidFill>
                  <a:prstClr val="black"/>
                </a:solidFill>
              </a:endParaRPr>
            </a:p>
          </p:txBody>
        </p:sp>
        <p:sp>
          <p:nvSpPr>
            <p:cNvPr id="32" name="矩形 31">
              <a:extLst>
                <a:ext uri="{FF2B5EF4-FFF2-40B4-BE49-F238E27FC236}">
                  <a16:creationId xmlns:a16="http://schemas.microsoft.com/office/drawing/2014/main" id="{7F473688-D0EF-4E33-BF23-11DB1433760E}"/>
                </a:ext>
              </a:extLst>
            </p:cNvPr>
            <p:cNvSpPr/>
            <p:nvPr/>
          </p:nvSpPr>
          <p:spPr>
            <a:xfrm>
              <a:off x="6941418" y="3473746"/>
              <a:ext cx="481781" cy="48178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altLang="zh-CN" sz="1400" dirty="0">
                  <a:solidFill>
                    <a:prstClr val="black"/>
                  </a:solidFill>
                </a:rPr>
                <a:t>D6</a:t>
              </a:r>
              <a:endParaRPr lang="zh-CN" altLang="en-US" sz="1400" dirty="0">
                <a:solidFill>
                  <a:prstClr val="black"/>
                </a:solidFill>
              </a:endParaRPr>
            </a:p>
          </p:txBody>
        </p:sp>
        <p:sp>
          <p:nvSpPr>
            <p:cNvPr id="33" name="矩形 32">
              <a:extLst>
                <a:ext uri="{FF2B5EF4-FFF2-40B4-BE49-F238E27FC236}">
                  <a16:creationId xmlns:a16="http://schemas.microsoft.com/office/drawing/2014/main" id="{E0BDF155-E36C-413B-9221-E7F531B7FA2E}"/>
                </a:ext>
              </a:extLst>
            </p:cNvPr>
            <p:cNvSpPr/>
            <p:nvPr/>
          </p:nvSpPr>
          <p:spPr>
            <a:xfrm>
              <a:off x="7423199" y="3471773"/>
              <a:ext cx="481781" cy="48178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altLang="zh-CN" sz="1400" dirty="0">
                  <a:solidFill>
                    <a:prstClr val="black"/>
                  </a:solidFill>
                </a:rPr>
                <a:t>D5</a:t>
              </a:r>
              <a:endParaRPr lang="zh-CN" altLang="en-US" sz="1400" dirty="0">
                <a:solidFill>
                  <a:prstClr val="black"/>
                </a:solidFill>
              </a:endParaRPr>
            </a:p>
          </p:txBody>
        </p:sp>
        <p:sp>
          <p:nvSpPr>
            <p:cNvPr id="34" name="矩形 33">
              <a:extLst>
                <a:ext uri="{FF2B5EF4-FFF2-40B4-BE49-F238E27FC236}">
                  <a16:creationId xmlns:a16="http://schemas.microsoft.com/office/drawing/2014/main" id="{20452225-3BC1-4C1C-A9B9-0E77508852A2}"/>
                </a:ext>
              </a:extLst>
            </p:cNvPr>
            <p:cNvSpPr/>
            <p:nvPr/>
          </p:nvSpPr>
          <p:spPr>
            <a:xfrm>
              <a:off x="7904980" y="3469800"/>
              <a:ext cx="481781" cy="48178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altLang="zh-CN" sz="1400" dirty="0">
                  <a:solidFill>
                    <a:prstClr val="black"/>
                  </a:solidFill>
                </a:rPr>
                <a:t>D4</a:t>
              </a:r>
              <a:endParaRPr lang="zh-CN" altLang="en-US" sz="1400" dirty="0">
                <a:solidFill>
                  <a:prstClr val="black"/>
                </a:solidFill>
              </a:endParaRPr>
            </a:p>
          </p:txBody>
        </p:sp>
        <p:sp>
          <p:nvSpPr>
            <p:cNvPr id="35" name="矩形 34">
              <a:extLst>
                <a:ext uri="{FF2B5EF4-FFF2-40B4-BE49-F238E27FC236}">
                  <a16:creationId xmlns:a16="http://schemas.microsoft.com/office/drawing/2014/main" id="{58386AE2-A65D-447A-B1F2-A3E631A29F46}"/>
                </a:ext>
              </a:extLst>
            </p:cNvPr>
            <p:cNvSpPr/>
            <p:nvPr/>
          </p:nvSpPr>
          <p:spPr>
            <a:xfrm>
              <a:off x="8386761" y="3467864"/>
              <a:ext cx="481781" cy="48178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altLang="zh-CN" sz="1400" dirty="0">
                  <a:solidFill>
                    <a:prstClr val="black"/>
                  </a:solidFill>
                </a:rPr>
                <a:t>D3</a:t>
              </a:r>
              <a:endParaRPr lang="zh-CN" altLang="en-US" sz="1400" dirty="0">
                <a:solidFill>
                  <a:prstClr val="black"/>
                </a:solidFill>
              </a:endParaRPr>
            </a:p>
          </p:txBody>
        </p:sp>
        <p:sp>
          <p:nvSpPr>
            <p:cNvPr id="36" name="矩形 35">
              <a:extLst>
                <a:ext uri="{FF2B5EF4-FFF2-40B4-BE49-F238E27FC236}">
                  <a16:creationId xmlns:a16="http://schemas.microsoft.com/office/drawing/2014/main" id="{8390A8AA-5830-4503-BAF6-2E92B2E6A427}"/>
                </a:ext>
              </a:extLst>
            </p:cNvPr>
            <p:cNvSpPr/>
            <p:nvPr/>
          </p:nvSpPr>
          <p:spPr>
            <a:xfrm>
              <a:off x="8868542" y="3467863"/>
              <a:ext cx="481781" cy="48178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altLang="zh-CN" sz="1400" dirty="0">
                  <a:solidFill>
                    <a:prstClr val="black"/>
                  </a:solidFill>
                </a:rPr>
                <a:t>D2</a:t>
              </a:r>
              <a:endParaRPr lang="zh-CN" altLang="en-US" sz="1400" dirty="0">
                <a:solidFill>
                  <a:prstClr val="black"/>
                </a:solidFill>
              </a:endParaRPr>
            </a:p>
          </p:txBody>
        </p:sp>
        <p:sp>
          <p:nvSpPr>
            <p:cNvPr id="37" name="矩形 36">
              <a:extLst>
                <a:ext uri="{FF2B5EF4-FFF2-40B4-BE49-F238E27FC236}">
                  <a16:creationId xmlns:a16="http://schemas.microsoft.com/office/drawing/2014/main" id="{31FE5BEC-D32D-4AC0-A132-E4CBEC22ABB2}"/>
                </a:ext>
              </a:extLst>
            </p:cNvPr>
            <p:cNvSpPr/>
            <p:nvPr/>
          </p:nvSpPr>
          <p:spPr>
            <a:xfrm>
              <a:off x="9350323" y="3467862"/>
              <a:ext cx="481781" cy="48178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altLang="zh-CN" sz="1400" dirty="0">
                  <a:solidFill>
                    <a:prstClr val="black"/>
                  </a:solidFill>
                </a:rPr>
                <a:t>D1</a:t>
              </a:r>
              <a:endParaRPr lang="zh-CN" altLang="en-US" sz="1400" dirty="0">
                <a:solidFill>
                  <a:prstClr val="black"/>
                </a:solidFill>
              </a:endParaRPr>
            </a:p>
          </p:txBody>
        </p:sp>
        <p:sp>
          <p:nvSpPr>
            <p:cNvPr id="38" name="矩形 37">
              <a:extLst>
                <a:ext uri="{FF2B5EF4-FFF2-40B4-BE49-F238E27FC236}">
                  <a16:creationId xmlns:a16="http://schemas.microsoft.com/office/drawing/2014/main" id="{888A12B6-82D9-41BB-B034-064BDC6A073B}"/>
                </a:ext>
              </a:extLst>
            </p:cNvPr>
            <p:cNvSpPr/>
            <p:nvPr/>
          </p:nvSpPr>
          <p:spPr>
            <a:xfrm>
              <a:off x="9832104" y="3467861"/>
              <a:ext cx="481781" cy="48178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altLang="zh-CN" sz="1400" dirty="0">
                  <a:solidFill>
                    <a:prstClr val="black"/>
                  </a:solidFill>
                </a:rPr>
                <a:t>D0</a:t>
              </a:r>
              <a:endParaRPr lang="zh-CN" altLang="en-US" sz="1400" dirty="0">
                <a:solidFill>
                  <a:prstClr val="black"/>
                </a:solidFill>
              </a:endParaRPr>
            </a:p>
          </p:txBody>
        </p:sp>
        <p:sp>
          <p:nvSpPr>
            <p:cNvPr id="5" name="左大括号 4">
              <a:extLst>
                <a:ext uri="{FF2B5EF4-FFF2-40B4-BE49-F238E27FC236}">
                  <a16:creationId xmlns:a16="http://schemas.microsoft.com/office/drawing/2014/main" id="{4F819F20-63C7-4D26-85B1-8AE284E9056C}"/>
                </a:ext>
              </a:extLst>
            </p:cNvPr>
            <p:cNvSpPr/>
            <p:nvPr/>
          </p:nvSpPr>
          <p:spPr>
            <a:xfrm rot="16200000">
              <a:off x="2266208" y="2475787"/>
              <a:ext cx="196581" cy="3372469"/>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 name="文本框 5">
              <a:extLst>
                <a:ext uri="{FF2B5EF4-FFF2-40B4-BE49-F238E27FC236}">
                  <a16:creationId xmlns:a16="http://schemas.microsoft.com/office/drawing/2014/main" id="{A3490517-DB71-481C-ADC1-68712DA96AFE}"/>
                </a:ext>
              </a:extLst>
            </p:cNvPr>
            <p:cNvSpPr txBox="1"/>
            <p:nvPr/>
          </p:nvSpPr>
          <p:spPr>
            <a:xfrm>
              <a:off x="1514008" y="4366542"/>
              <a:ext cx="1931939" cy="369332"/>
            </a:xfrm>
            <a:prstGeom prst="rect">
              <a:avLst/>
            </a:prstGeom>
            <a:noFill/>
          </p:spPr>
          <p:txBody>
            <a:bodyPr wrap="none" rtlCol="0">
              <a:spAutoFit/>
            </a:bodyPr>
            <a:lstStyle/>
            <a:p>
              <a:r>
                <a:rPr lang="en-US" altLang="zh-CN" dirty="0"/>
                <a:t>D19-D13</a:t>
              </a:r>
              <a:r>
                <a:rPr lang="zh-CN" altLang="en-US" dirty="0"/>
                <a:t>：数据头</a:t>
              </a:r>
            </a:p>
          </p:txBody>
        </p:sp>
        <p:sp>
          <p:nvSpPr>
            <p:cNvPr id="43" name="左大括号 42">
              <a:extLst>
                <a:ext uri="{FF2B5EF4-FFF2-40B4-BE49-F238E27FC236}">
                  <a16:creationId xmlns:a16="http://schemas.microsoft.com/office/drawing/2014/main" id="{F3ED53E9-3B78-48ED-96E8-535A535AA42C}"/>
                </a:ext>
              </a:extLst>
            </p:cNvPr>
            <p:cNvSpPr/>
            <p:nvPr/>
          </p:nvSpPr>
          <p:spPr>
            <a:xfrm rot="16200000">
              <a:off x="4927817" y="3200438"/>
              <a:ext cx="172955" cy="1927127"/>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4" name="文本框 43">
              <a:extLst>
                <a:ext uri="{FF2B5EF4-FFF2-40B4-BE49-F238E27FC236}">
                  <a16:creationId xmlns:a16="http://schemas.microsoft.com/office/drawing/2014/main" id="{7F50E52C-359B-45A0-B80F-537DE5345B40}"/>
                </a:ext>
              </a:extLst>
            </p:cNvPr>
            <p:cNvSpPr txBox="1"/>
            <p:nvPr/>
          </p:nvSpPr>
          <p:spPr>
            <a:xfrm>
              <a:off x="3937520" y="4370155"/>
              <a:ext cx="1823897" cy="369332"/>
            </a:xfrm>
            <a:prstGeom prst="rect">
              <a:avLst/>
            </a:prstGeom>
            <a:noFill/>
          </p:spPr>
          <p:txBody>
            <a:bodyPr wrap="none" rtlCol="0">
              <a:spAutoFit/>
            </a:bodyPr>
            <a:lstStyle/>
            <a:p>
              <a:r>
                <a:rPr lang="en-US" altLang="zh-CN" dirty="0"/>
                <a:t>D12-D9</a:t>
              </a:r>
              <a:r>
                <a:rPr lang="zh-CN" altLang="en-US" dirty="0"/>
                <a:t>：</a:t>
              </a:r>
              <a:r>
                <a:rPr lang="en-US" altLang="zh-CN" dirty="0"/>
                <a:t>ROLL</a:t>
              </a:r>
              <a:r>
                <a:rPr lang="zh-CN" altLang="en-US" dirty="0"/>
                <a:t>角</a:t>
              </a:r>
            </a:p>
          </p:txBody>
        </p:sp>
        <p:sp>
          <p:nvSpPr>
            <p:cNvPr id="45" name="左大括号 44">
              <a:extLst>
                <a:ext uri="{FF2B5EF4-FFF2-40B4-BE49-F238E27FC236}">
                  <a16:creationId xmlns:a16="http://schemas.microsoft.com/office/drawing/2014/main" id="{F2948A24-0B84-4825-9A36-5A57893137A4}"/>
                </a:ext>
              </a:extLst>
            </p:cNvPr>
            <p:cNvSpPr/>
            <p:nvPr/>
          </p:nvSpPr>
          <p:spPr>
            <a:xfrm rot="16200000">
              <a:off x="6862954" y="3218282"/>
              <a:ext cx="165173" cy="1918883"/>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6" name="文本框 45">
              <a:extLst>
                <a:ext uri="{FF2B5EF4-FFF2-40B4-BE49-F238E27FC236}">
                  <a16:creationId xmlns:a16="http://schemas.microsoft.com/office/drawing/2014/main" id="{FA2730D3-8760-4FB6-9AB8-1A63123B2CE8}"/>
                </a:ext>
              </a:extLst>
            </p:cNvPr>
            <p:cNvSpPr txBox="1"/>
            <p:nvPr/>
          </p:nvSpPr>
          <p:spPr>
            <a:xfrm>
              <a:off x="5932748" y="4366542"/>
              <a:ext cx="1787733" cy="369332"/>
            </a:xfrm>
            <a:prstGeom prst="rect">
              <a:avLst/>
            </a:prstGeom>
            <a:noFill/>
          </p:spPr>
          <p:txBody>
            <a:bodyPr wrap="none" rtlCol="0">
              <a:spAutoFit/>
            </a:bodyPr>
            <a:lstStyle/>
            <a:p>
              <a:r>
                <a:rPr lang="en-US" altLang="zh-CN" dirty="0"/>
                <a:t>D8-D5</a:t>
              </a:r>
              <a:r>
                <a:rPr lang="zh-CN" altLang="en-US" dirty="0"/>
                <a:t>：</a:t>
              </a:r>
              <a:r>
                <a:rPr lang="en-US" altLang="zh-CN" dirty="0"/>
                <a:t>PITCH</a:t>
              </a:r>
              <a:r>
                <a:rPr lang="zh-CN" altLang="en-US" dirty="0"/>
                <a:t>角</a:t>
              </a:r>
            </a:p>
          </p:txBody>
        </p:sp>
        <p:sp>
          <p:nvSpPr>
            <p:cNvPr id="47" name="左大括号 46">
              <a:extLst>
                <a:ext uri="{FF2B5EF4-FFF2-40B4-BE49-F238E27FC236}">
                  <a16:creationId xmlns:a16="http://schemas.microsoft.com/office/drawing/2014/main" id="{0E7C7837-7DEE-4A50-BD0F-34357D96699D}"/>
                </a:ext>
              </a:extLst>
            </p:cNvPr>
            <p:cNvSpPr/>
            <p:nvPr/>
          </p:nvSpPr>
          <p:spPr>
            <a:xfrm rot="16200000">
              <a:off x="8308123" y="3699888"/>
              <a:ext cx="157280" cy="963563"/>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9" name="左大括号 48">
              <a:extLst>
                <a:ext uri="{FF2B5EF4-FFF2-40B4-BE49-F238E27FC236}">
                  <a16:creationId xmlns:a16="http://schemas.microsoft.com/office/drawing/2014/main" id="{640D7A52-624B-45BC-A5B9-101D100F97B3}"/>
                </a:ext>
              </a:extLst>
            </p:cNvPr>
            <p:cNvSpPr/>
            <p:nvPr/>
          </p:nvSpPr>
          <p:spPr>
            <a:xfrm rot="16200000">
              <a:off x="9271684" y="3708752"/>
              <a:ext cx="157280" cy="963563"/>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0" name="左大括号 49">
              <a:extLst>
                <a:ext uri="{FF2B5EF4-FFF2-40B4-BE49-F238E27FC236}">
                  <a16:creationId xmlns:a16="http://schemas.microsoft.com/office/drawing/2014/main" id="{0E42EC63-AF53-412A-BE26-F2F460BCAF89}"/>
                </a:ext>
              </a:extLst>
            </p:cNvPr>
            <p:cNvSpPr/>
            <p:nvPr/>
          </p:nvSpPr>
          <p:spPr>
            <a:xfrm rot="16200000">
              <a:off x="10012571" y="3958993"/>
              <a:ext cx="120850" cy="481783"/>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1" name="文本框 50">
              <a:extLst>
                <a:ext uri="{FF2B5EF4-FFF2-40B4-BE49-F238E27FC236}">
                  <a16:creationId xmlns:a16="http://schemas.microsoft.com/office/drawing/2014/main" id="{95D0E428-1023-4DC3-9A60-8C203C090EA2}"/>
                </a:ext>
              </a:extLst>
            </p:cNvPr>
            <p:cNvSpPr txBox="1"/>
            <p:nvPr/>
          </p:nvSpPr>
          <p:spPr>
            <a:xfrm>
              <a:off x="7660195" y="4354104"/>
              <a:ext cx="2255487" cy="369332"/>
            </a:xfrm>
            <a:prstGeom prst="rect">
              <a:avLst/>
            </a:prstGeom>
            <a:noFill/>
          </p:spPr>
          <p:txBody>
            <a:bodyPr wrap="square" rtlCol="0">
              <a:spAutoFit/>
            </a:bodyPr>
            <a:lstStyle/>
            <a:p>
              <a:r>
                <a:rPr lang="en-US" altLang="zh-CN" dirty="0"/>
                <a:t>D4-D1</a:t>
              </a:r>
              <a:r>
                <a:rPr lang="zh-CN" altLang="en-US" dirty="0"/>
                <a:t>：左右按键值</a:t>
              </a:r>
            </a:p>
          </p:txBody>
        </p:sp>
        <p:sp>
          <p:nvSpPr>
            <p:cNvPr id="52" name="文本框 51">
              <a:extLst>
                <a:ext uri="{FF2B5EF4-FFF2-40B4-BE49-F238E27FC236}">
                  <a16:creationId xmlns:a16="http://schemas.microsoft.com/office/drawing/2014/main" id="{2A3F7D57-A0C2-46A5-B157-3DA5866BEC8D}"/>
                </a:ext>
              </a:extLst>
            </p:cNvPr>
            <p:cNvSpPr txBox="1"/>
            <p:nvPr/>
          </p:nvSpPr>
          <p:spPr>
            <a:xfrm>
              <a:off x="9674071" y="4366672"/>
              <a:ext cx="1679729" cy="369332"/>
            </a:xfrm>
            <a:prstGeom prst="rect">
              <a:avLst/>
            </a:prstGeom>
            <a:noFill/>
          </p:spPr>
          <p:txBody>
            <a:bodyPr wrap="square" rtlCol="0">
              <a:spAutoFit/>
            </a:bodyPr>
            <a:lstStyle/>
            <a:p>
              <a:r>
                <a:rPr lang="en-US" altLang="zh-CN" dirty="0"/>
                <a:t>D0</a:t>
              </a:r>
              <a:r>
                <a:rPr lang="zh-CN" altLang="en-US" dirty="0"/>
                <a:t>：心率输入</a:t>
              </a:r>
            </a:p>
          </p:txBody>
        </p:sp>
      </p:grpSp>
      <p:sp>
        <p:nvSpPr>
          <p:cNvPr id="7" name="矩形 6">
            <a:extLst>
              <a:ext uri="{FF2B5EF4-FFF2-40B4-BE49-F238E27FC236}">
                <a16:creationId xmlns:a16="http://schemas.microsoft.com/office/drawing/2014/main" id="{4C72BFC3-234D-40C0-8775-311085B6732B}"/>
              </a:ext>
            </a:extLst>
          </p:cNvPr>
          <p:cNvSpPr/>
          <p:nvPr/>
        </p:nvSpPr>
        <p:spPr>
          <a:xfrm>
            <a:off x="933336" y="1677534"/>
            <a:ext cx="10498197" cy="961289"/>
          </a:xfrm>
          <a:prstGeom prst="rect">
            <a:avLst/>
          </a:prstGeom>
        </p:spPr>
        <p:txBody>
          <a:bodyPr wrap="square">
            <a:spAutoFit/>
          </a:bodyPr>
          <a:lstStyle/>
          <a:p>
            <a:pPr>
              <a:lnSpc>
                <a:spcPct val="150000"/>
              </a:lnSpc>
            </a:pPr>
            <a:r>
              <a:rPr lang="zh-CN" altLang="en-US" sz="2000" b="1" dirty="0">
                <a:latin typeface="微软雅黑" panose="020B0503020204020204" pitchFamily="34" charset="-122"/>
                <a:ea typeface="微软雅黑" panose="020B0503020204020204" pitchFamily="34" charset="-122"/>
              </a:rPr>
              <a:t>每个数据包内共</a:t>
            </a:r>
            <a:r>
              <a:rPr lang="en-US" altLang="zh-CN" sz="2000" b="1" dirty="0">
                <a:latin typeface="微软雅黑" panose="020B0503020204020204" pitchFamily="34" charset="-122"/>
                <a:ea typeface="微软雅黑" panose="020B0503020204020204" pitchFamily="34" charset="-122"/>
              </a:rPr>
              <a:t>20</a:t>
            </a:r>
            <a:r>
              <a:rPr lang="zh-CN" altLang="en-US" sz="2000" b="1" dirty="0">
                <a:latin typeface="微软雅黑" panose="020B0503020204020204" pitchFamily="34" charset="-122"/>
                <a:ea typeface="微软雅黑" panose="020B0503020204020204" pitchFamily="34" charset="-122"/>
              </a:rPr>
              <a:t>个字节，其中前</a:t>
            </a:r>
            <a:r>
              <a:rPr lang="en-US" altLang="zh-CN" sz="2000" b="1" dirty="0">
                <a:latin typeface="微软雅黑" panose="020B0503020204020204" pitchFamily="34" charset="-122"/>
                <a:ea typeface="微软雅黑" panose="020B0503020204020204" pitchFamily="34" charset="-122"/>
              </a:rPr>
              <a:t>7</a:t>
            </a:r>
            <a:r>
              <a:rPr lang="zh-CN" altLang="en-US" sz="2000" b="1" dirty="0">
                <a:latin typeface="微软雅黑" panose="020B0503020204020204" pitchFamily="34" charset="-122"/>
                <a:ea typeface="微软雅黑" panose="020B0503020204020204" pitchFamily="34" charset="-122"/>
              </a:rPr>
              <a:t>个为数据头，防止数据错位。</a:t>
            </a:r>
            <a:endParaRPr lang="en-US" altLang="zh-CN" sz="2000" b="1" dirty="0">
              <a:latin typeface="微软雅黑" panose="020B0503020204020204" pitchFamily="34" charset="-122"/>
              <a:ea typeface="微软雅黑" panose="020B0503020204020204" pitchFamily="34" charset="-122"/>
            </a:endParaRPr>
          </a:p>
          <a:p>
            <a:pPr>
              <a:lnSpc>
                <a:spcPct val="150000"/>
              </a:lnSpc>
            </a:pPr>
            <a:r>
              <a:rPr lang="zh-CN" altLang="en-US" sz="2000" b="1" dirty="0">
                <a:latin typeface="微软雅黑" panose="020B0503020204020204" pitchFamily="34" charset="-122"/>
                <a:ea typeface="微软雅黑" panose="020B0503020204020204" pitchFamily="34" charset="-122"/>
              </a:rPr>
              <a:t>每秒传输</a:t>
            </a:r>
            <a:r>
              <a:rPr lang="en-US" altLang="zh-CN" sz="2000" b="1" dirty="0">
                <a:latin typeface="微软雅黑" panose="020B0503020204020204" pitchFamily="34" charset="-122"/>
                <a:ea typeface="微软雅黑" panose="020B0503020204020204" pitchFamily="34" charset="-122"/>
              </a:rPr>
              <a:t>40</a:t>
            </a:r>
            <a:r>
              <a:rPr lang="zh-CN" altLang="en-US" sz="2000" b="1" dirty="0">
                <a:latin typeface="微软雅黑" panose="020B0503020204020204" pitchFamily="34" charset="-122"/>
                <a:ea typeface="微软雅黑" panose="020B0503020204020204" pitchFamily="34" charset="-122"/>
              </a:rPr>
              <a:t>个数据包</a:t>
            </a:r>
            <a:endParaRPr lang="en-US" altLang="zh-CN" sz="2000" b="1" dirty="0">
              <a:latin typeface="微软雅黑" panose="020B0503020204020204" pitchFamily="34" charset="-122"/>
              <a:ea typeface="微软雅黑" panose="020B0503020204020204" pitchFamily="34" charset="-122"/>
            </a:endParaRPr>
          </a:p>
        </p:txBody>
      </p:sp>
      <p:sp>
        <p:nvSpPr>
          <p:cNvPr id="53" name="文本框 52">
            <a:extLst>
              <a:ext uri="{FF2B5EF4-FFF2-40B4-BE49-F238E27FC236}">
                <a16:creationId xmlns:a16="http://schemas.microsoft.com/office/drawing/2014/main" id="{6DC19B85-307F-4A12-A7DE-86C0B8EB5853}"/>
              </a:ext>
            </a:extLst>
          </p:cNvPr>
          <p:cNvSpPr txBox="1"/>
          <p:nvPr/>
        </p:nvSpPr>
        <p:spPr>
          <a:xfrm>
            <a:off x="3450820" y="4945073"/>
            <a:ext cx="5130424" cy="338554"/>
          </a:xfrm>
          <a:prstGeom prst="rect">
            <a:avLst/>
          </a:prstGeom>
          <a:noFill/>
        </p:spPr>
        <p:txBody>
          <a:bodyPr wrap="square" rtlCol="0">
            <a:spAutoFit/>
          </a:bodyPr>
          <a:lstStyle/>
          <a:p>
            <a:pPr algn="ctr"/>
            <a:r>
              <a:rPr lang="zh-CN" altLang="en-US" sz="1600" b="1" dirty="0">
                <a:latin typeface="微软雅黑" panose="020B0503020204020204" pitchFamily="34" charset="-122"/>
                <a:ea typeface="微软雅黑" panose="020B0503020204020204" pitchFamily="34" charset="-122"/>
              </a:rPr>
              <a:t>图</a:t>
            </a:r>
            <a:r>
              <a:rPr lang="en-US" altLang="zh-CN" sz="1600" b="1" dirty="0">
                <a:latin typeface="微软雅黑" panose="020B0503020204020204" pitchFamily="34" charset="-122"/>
                <a:ea typeface="微软雅黑" panose="020B0503020204020204" pitchFamily="34" charset="-122"/>
              </a:rPr>
              <a:t>19 </a:t>
            </a:r>
            <a:r>
              <a:rPr lang="zh-CN" altLang="en-US" sz="1600" b="1" dirty="0">
                <a:latin typeface="微软雅黑" panose="020B0503020204020204" pitchFamily="34" charset="-122"/>
                <a:ea typeface="微软雅黑" panose="020B0503020204020204" pitchFamily="34" charset="-122"/>
              </a:rPr>
              <a:t>数据传输格式</a:t>
            </a:r>
          </a:p>
        </p:txBody>
      </p:sp>
    </p:spTree>
    <p:extLst>
      <p:ext uri="{BB962C8B-B14F-4D97-AF65-F5344CB8AC3E}">
        <p14:creationId xmlns:p14="http://schemas.microsoft.com/office/powerpoint/2010/main" val="1754800551"/>
      </p:ext>
    </p:extLst>
  </p:cSld>
  <p:clrMapOvr>
    <a:masterClrMapping/>
  </p:clrMapOvr>
  <mc:AlternateContent xmlns:mc="http://schemas.openxmlformats.org/markup-compatibility/2006" xmlns:p14="http://schemas.microsoft.com/office/powerpoint/2010/main">
    <mc:Choice Requires="p14">
      <p:transition spd="med" p14:dur="700" advTm="1180">
        <p:fade/>
      </p:transition>
    </mc:Choice>
    <mc:Fallback xmlns="">
      <p:transition spd="med" advTm="1180">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a:xfrm>
            <a:off x="8610600" y="6356350"/>
            <a:ext cx="2743200" cy="365125"/>
          </a:xfrm>
        </p:spPr>
        <p:txBody>
          <a:bodyPr/>
          <a:lstStyle/>
          <a:p>
            <a:fld id="{A1F7DB31-A6DB-4622-A6FB-BC3E9BD42115}" type="slidenum">
              <a:rPr lang="zh-CN" altLang="en-US" smtClean="0"/>
              <a:t>19</a:t>
            </a:fld>
            <a:endParaRPr lang="zh-CN" altLang="en-US" dirty="0"/>
          </a:p>
        </p:txBody>
      </p:sp>
      <p:grpSp>
        <p:nvGrpSpPr>
          <p:cNvPr id="16" name="组合 15"/>
          <p:cNvGrpSpPr/>
          <p:nvPr/>
        </p:nvGrpSpPr>
        <p:grpSpPr>
          <a:xfrm>
            <a:off x="-1" y="-35178"/>
            <a:ext cx="12192001" cy="1129773"/>
            <a:chOff x="-1" y="-5682"/>
            <a:chExt cx="12192001" cy="1129773"/>
          </a:xfrm>
        </p:grpSpPr>
        <p:sp>
          <p:nvSpPr>
            <p:cNvPr id="17" name="矩形 16"/>
            <p:cNvSpPr/>
            <p:nvPr/>
          </p:nvSpPr>
          <p:spPr>
            <a:xfrm flipV="1">
              <a:off x="-1" y="-8"/>
              <a:ext cx="9412941" cy="982517"/>
            </a:xfrm>
            <a:prstGeom prst="rect">
              <a:avLst/>
            </a:prstGeom>
            <a:solidFill>
              <a:srgbClr val="7030A0">
                <a:alpha val="80000"/>
              </a:srgb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279026" y="-5682"/>
              <a:ext cx="7399245" cy="793487"/>
            </a:xfrm>
            <a:prstGeom prst="rect">
              <a:avLst/>
            </a:prstGeom>
          </p:spPr>
          <p:txBody>
            <a:bodyPr wrap="square">
              <a:spAutoFit/>
            </a:bodyPr>
            <a:lstStyle/>
            <a:p>
              <a:pPr>
                <a:lnSpc>
                  <a:spcPct val="150000"/>
                </a:lnSpc>
              </a:pPr>
              <a:endParaRPr lang="zh-CN" altLang="en-US" sz="3600" b="1" dirty="0">
                <a:solidFill>
                  <a:schemeClr val="bg1"/>
                </a:solidFill>
                <a:latin typeface="+mj-ea"/>
                <a:ea typeface="+mj-ea"/>
              </a:endParaRPr>
            </a:p>
          </p:txBody>
        </p:sp>
        <p:sp>
          <p:nvSpPr>
            <p:cNvPr id="19" name="矩形 18"/>
            <p:cNvSpPr/>
            <p:nvPr/>
          </p:nvSpPr>
          <p:spPr>
            <a:xfrm flipV="1">
              <a:off x="0" y="1047628"/>
              <a:ext cx="12192000" cy="76463"/>
            </a:xfrm>
            <a:prstGeom prst="rect">
              <a:avLst/>
            </a:prstGeom>
            <a:solidFill>
              <a:srgbClr val="7030A0">
                <a:alpha val="80000"/>
              </a:srgb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0" name="图片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10008" y="238279"/>
              <a:ext cx="1980288" cy="612460"/>
            </a:xfrm>
            <a:prstGeom prst="rect">
              <a:avLst/>
            </a:prstGeom>
          </p:spPr>
        </p:pic>
      </p:grpSp>
      <p:sp>
        <p:nvSpPr>
          <p:cNvPr id="2" name="矩形 1">
            <a:extLst>
              <a:ext uri="{FF2B5EF4-FFF2-40B4-BE49-F238E27FC236}">
                <a16:creationId xmlns:a16="http://schemas.microsoft.com/office/drawing/2014/main" id="{556BD4C4-4FF3-42FB-AF6E-0AB97CD4B1C3}"/>
              </a:ext>
            </a:extLst>
          </p:cNvPr>
          <p:cNvSpPr/>
          <p:nvPr/>
        </p:nvSpPr>
        <p:spPr>
          <a:xfrm>
            <a:off x="167980" y="168084"/>
            <a:ext cx="2967479" cy="646331"/>
          </a:xfrm>
          <a:prstGeom prst="rect">
            <a:avLst/>
          </a:prstGeom>
        </p:spPr>
        <p:txBody>
          <a:bodyPr wrap="none">
            <a:spAutoFit/>
          </a:bodyPr>
          <a:lstStyle/>
          <a:p>
            <a:r>
              <a:rPr lang="en-US" altLang="zh-CN" sz="3600" b="1" dirty="0">
                <a:ln w="0"/>
                <a:solidFill>
                  <a:schemeClr val="bg1"/>
                </a:solidFill>
                <a:latin typeface="+mj-ea"/>
                <a:ea typeface="+mj-ea"/>
              </a:rPr>
              <a:t>4.1 </a:t>
            </a:r>
            <a:r>
              <a:rPr lang="zh-CN" altLang="en-US" sz="3600" b="1" dirty="0">
                <a:ln w="0"/>
                <a:solidFill>
                  <a:schemeClr val="bg1"/>
                </a:solidFill>
                <a:latin typeface="+mj-ea"/>
                <a:ea typeface="+mj-ea"/>
              </a:rPr>
              <a:t>外形封装</a:t>
            </a:r>
            <a:endParaRPr lang="en-US" altLang="zh-CN" sz="3600" b="1" dirty="0">
              <a:ln w="0"/>
              <a:solidFill>
                <a:schemeClr val="bg1"/>
              </a:solidFill>
              <a:latin typeface="+mj-ea"/>
              <a:ea typeface="+mj-ea"/>
            </a:endParaRPr>
          </a:p>
        </p:txBody>
      </p:sp>
      <p:pic>
        <p:nvPicPr>
          <p:cNvPr id="4" name="图片 3">
            <a:extLst>
              <a:ext uri="{FF2B5EF4-FFF2-40B4-BE49-F238E27FC236}">
                <a16:creationId xmlns:a16="http://schemas.microsoft.com/office/drawing/2014/main" id="{FB86E180-7C0C-4ED1-A579-5B2585D05377}"/>
              </a:ext>
            </a:extLst>
          </p:cNvPr>
          <p:cNvPicPr>
            <a:picLocks noChangeAspect="1"/>
          </p:cNvPicPr>
          <p:nvPr/>
        </p:nvPicPr>
        <p:blipFill>
          <a:blip r:embed="rId4"/>
          <a:stretch>
            <a:fillRect/>
          </a:stretch>
        </p:blipFill>
        <p:spPr>
          <a:xfrm>
            <a:off x="2458411" y="1127185"/>
            <a:ext cx="4213732" cy="2642759"/>
          </a:xfrm>
          <a:prstGeom prst="rect">
            <a:avLst/>
          </a:prstGeom>
        </p:spPr>
      </p:pic>
      <p:pic>
        <p:nvPicPr>
          <p:cNvPr id="6" name="图片 5">
            <a:extLst>
              <a:ext uri="{FF2B5EF4-FFF2-40B4-BE49-F238E27FC236}">
                <a16:creationId xmlns:a16="http://schemas.microsoft.com/office/drawing/2014/main" id="{0FE75990-12BD-461B-AF02-C781276EE519}"/>
              </a:ext>
            </a:extLst>
          </p:cNvPr>
          <p:cNvPicPr>
            <a:picLocks noChangeAspect="1"/>
          </p:cNvPicPr>
          <p:nvPr/>
        </p:nvPicPr>
        <p:blipFill>
          <a:blip r:embed="rId5"/>
          <a:stretch>
            <a:fillRect/>
          </a:stretch>
        </p:blipFill>
        <p:spPr>
          <a:xfrm>
            <a:off x="7433187" y="1120386"/>
            <a:ext cx="2710293" cy="2649558"/>
          </a:xfrm>
          <a:prstGeom prst="rect">
            <a:avLst/>
          </a:prstGeom>
        </p:spPr>
      </p:pic>
      <p:pic>
        <p:nvPicPr>
          <p:cNvPr id="7" name="图片 6">
            <a:extLst>
              <a:ext uri="{FF2B5EF4-FFF2-40B4-BE49-F238E27FC236}">
                <a16:creationId xmlns:a16="http://schemas.microsoft.com/office/drawing/2014/main" id="{36E35047-8B59-44AB-968F-E069AC7C1BF6}"/>
              </a:ext>
            </a:extLst>
          </p:cNvPr>
          <p:cNvPicPr>
            <a:picLocks noChangeAspect="1"/>
          </p:cNvPicPr>
          <p:nvPr/>
        </p:nvPicPr>
        <p:blipFill rotWithShape="1">
          <a:blip r:embed="rId6"/>
          <a:srcRect b="8293"/>
          <a:stretch/>
        </p:blipFill>
        <p:spPr>
          <a:xfrm>
            <a:off x="2458412" y="4189642"/>
            <a:ext cx="6636428" cy="1690049"/>
          </a:xfrm>
          <a:prstGeom prst="rect">
            <a:avLst/>
          </a:prstGeom>
        </p:spPr>
      </p:pic>
      <p:sp>
        <p:nvSpPr>
          <p:cNvPr id="32" name="文本框 31">
            <a:extLst>
              <a:ext uri="{FF2B5EF4-FFF2-40B4-BE49-F238E27FC236}">
                <a16:creationId xmlns:a16="http://schemas.microsoft.com/office/drawing/2014/main" id="{417C1D39-4D0A-4DEC-9E97-5AAFF86C81D8}"/>
              </a:ext>
            </a:extLst>
          </p:cNvPr>
          <p:cNvSpPr txBox="1"/>
          <p:nvPr/>
        </p:nvSpPr>
        <p:spPr>
          <a:xfrm>
            <a:off x="3581401" y="6428881"/>
            <a:ext cx="5130424" cy="338554"/>
          </a:xfrm>
          <a:prstGeom prst="rect">
            <a:avLst/>
          </a:prstGeom>
          <a:noFill/>
        </p:spPr>
        <p:txBody>
          <a:bodyPr wrap="square" rtlCol="0">
            <a:spAutoFit/>
          </a:bodyPr>
          <a:lstStyle/>
          <a:p>
            <a:pPr algn="ctr"/>
            <a:r>
              <a:rPr lang="zh-CN" altLang="en-US" sz="1600" b="1" dirty="0">
                <a:latin typeface="微软雅黑" panose="020B0503020204020204" pitchFamily="34" charset="-122"/>
                <a:ea typeface="微软雅黑" panose="020B0503020204020204" pitchFamily="34" charset="-122"/>
              </a:rPr>
              <a:t>图</a:t>
            </a:r>
            <a:r>
              <a:rPr lang="en-US" altLang="zh-CN" sz="1600" b="1" dirty="0">
                <a:latin typeface="微软雅黑" panose="020B0503020204020204" pitchFamily="34" charset="-122"/>
                <a:ea typeface="微软雅黑" panose="020B0503020204020204" pitchFamily="34" charset="-122"/>
              </a:rPr>
              <a:t>20 </a:t>
            </a:r>
            <a:r>
              <a:rPr lang="zh-CN" altLang="en-US" sz="1600" b="1" dirty="0">
                <a:latin typeface="微软雅黑" panose="020B0503020204020204" pitchFamily="34" charset="-122"/>
                <a:ea typeface="微软雅黑" panose="020B0503020204020204" pitchFamily="34" charset="-122"/>
              </a:rPr>
              <a:t>手柄的初步外形封装</a:t>
            </a:r>
          </a:p>
        </p:txBody>
      </p:sp>
      <p:sp>
        <p:nvSpPr>
          <p:cNvPr id="33" name="文本框 32">
            <a:extLst>
              <a:ext uri="{FF2B5EF4-FFF2-40B4-BE49-F238E27FC236}">
                <a16:creationId xmlns:a16="http://schemas.microsoft.com/office/drawing/2014/main" id="{43621884-F68B-4410-AD4D-41ADF65F4E55}"/>
              </a:ext>
            </a:extLst>
          </p:cNvPr>
          <p:cNvSpPr txBox="1"/>
          <p:nvPr/>
        </p:nvSpPr>
        <p:spPr>
          <a:xfrm>
            <a:off x="2048520" y="3767397"/>
            <a:ext cx="5130424" cy="338554"/>
          </a:xfrm>
          <a:prstGeom prst="rect">
            <a:avLst/>
          </a:prstGeom>
          <a:noFill/>
        </p:spPr>
        <p:txBody>
          <a:bodyPr wrap="square" rtlCol="0">
            <a:spAutoFit/>
          </a:bodyPr>
          <a:lstStyle/>
          <a:p>
            <a:pPr algn="ctr"/>
            <a:r>
              <a:rPr lang="zh-CN" altLang="en-US" sz="1600" b="1" dirty="0">
                <a:latin typeface="微软雅黑" panose="020B0503020204020204" pitchFamily="34" charset="-122"/>
                <a:ea typeface="微软雅黑" panose="020B0503020204020204" pitchFamily="34" charset="-122"/>
              </a:rPr>
              <a:t>（</a:t>
            </a:r>
            <a:r>
              <a:rPr lang="en-US" altLang="zh-CN" sz="1600" b="1" dirty="0">
                <a:latin typeface="微软雅黑" panose="020B0503020204020204" pitchFamily="34" charset="-122"/>
                <a:ea typeface="微软雅黑" panose="020B0503020204020204" pitchFamily="34" charset="-122"/>
              </a:rPr>
              <a:t>a)</a:t>
            </a:r>
            <a:r>
              <a:rPr lang="zh-CN" altLang="en-US" sz="1600" b="1" dirty="0">
                <a:latin typeface="微软雅黑" panose="020B0503020204020204" pitchFamily="34" charset="-122"/>
                <a:ea typeface="微软雅黑" panose="020B0503020204020204" pitchFamily="34" charset="-122"/>
              </a:rPr>
              <a:t>主视图</a:t>
            </a:r>
          </a:p>
        </p:txBody>
      </p:sp>
      <p:sp>
        <p:nvSpPr>
          <p:cNvPr id="34" name="文本框 33">
            <a:extLst>
              <a:ext uri="{FF2B5EF4-FFF2-40B4-BE49-F238E27FC236}">
                <a16:creationId xmlns:a16="http://schemas.microsoft.com/office/drawing/2014/main" id="{FB3E4453-A6FD-4A86-9020-BEAB0ABD203C}"/>
              </a:ext>
            </a:extLst>
          </p:cNvPr>
          <p:cNvSpPr txBox="1"/>
          <p:nvPr/>
        </p:nvSpPr>
        <p:spPr>
          <a:xfrm>
            <a:off x="5776626" y="3810928"/>
            <a:ext cx="5130424" cy="338554"/>
          </a:xfrm>
          <a:prstGeom prst="rect">
            <a:avLst/>
          </a:prstGeom>
          <a:noFill/>
        </p:spPr>
        <p:txBody>
          <a:bodyPr wrap="square" rtlCol="0">
            <a:spAutoFit/>
          </a:bodyPr>
          <a:lstStyle/>
          <a:p>
            <a:pPr algn="ctr"/>
            <a:r>
              <a:rPr lang="zh-CN" altLang="en-US" sz="1600" b="1" dirty="0">
                <a:latin typeface="微软雅黑" panose="020B0503020204020204" pitchFamily="34" charset="-122"/>
                <a:ea typeface="微软雅黑" panose="020B0503020204020204" pitchFamily="34" charset="-122"/>
              </a:rPr>
              <a:t>（</a:t>
            </a:r>
            <a:r>
              <a:rPr lang="en-US" altLang="zh-CN" sz="1600" b="1" dirty="0">
                <a:latin typeface="微软雅黑" panose="020B0503020204020204" pitchFamily="34" charset="-122"/>
                <a:ea typeface="微软雅黑" panose="020B0503020204020204" pitchFamily="34" charset="-122"/>
              </a:rPr>
              <a:t>b</a:t>
            </a:r>
            <a:r>
              <a:rPr lang="zh-CN" altLang="en-US" sz="1600" b="1" dirty="0">
                <a:latin typeface="微软雅黑" panose="020B0503020204020204" pitchFamily="34" charset="-122"/>
                <a:ea typeface="微软雅黑" panose="020B0503020204020204" pitchFamily="34" charset="-122"/>
              </a:rPr>
              <a:t>）侧视图</a:t>
            </a:r>
          </a:p>
        </p:txBody>
      </p:sp>
      <p:sp>
        <p:nvSpPr>
          <p:cNvPr id="35" name="文本框 34">
            <a:extLst>
              <a:ext uri="{FF2B5EF4-FFF2-40B4-BE49-F238E27FC236}">
                <a16:creationId xmlns:a16="http://schemas.microsoft.com/office/drawing/2014/main" id="{6BCF56EE-5964-4CAB-B7FF-FA53C4794F07}"/>
              </a:ext>
            </a:extLst>
          </p:cNvPr>
          <p:cNvSpPr txBox="1"/>
          <p:nvPr/>
        </p:nvSpPr>
        <p:spPr>
          <a:xfrm>
            <a:off x="3302188" y="5929079"/>
            <a:ext cx="5130424" cy="338554"/>
          </a:xfrm>
          <a:prstGeom prst="rect">
            <a:avLst/>
          </a:prstGeom>
          <a:noFill/>
        </p:spPr>
        <p:txBody>
          <a:bodyPr wrap="square" rtlCol="0">
            <a:spAutoFit/>
          </a:bodyPr>
          <a:lstStyle/>
          <a:p>
            <a:pPr algn="ctr"/>
            <a:r>
              <a:rPr lang="zh-CN" altLang="en-US" sz="1600" b="1" dirty="0">
                <a:latin typeface="微软雅黑" panose="020B0503020204020204" pitchFamily="34" charset="-122"/>
                <a:ea typeface="微软雅黑" panose="020B0503020204020204" pitchFamily="34" charset="-122"/>
              </a:rPr>
              <a:t>（</a:t>
            </a:r>
            <a:r>
              <a:rPr lang="en-US" altLang="zh-CN" sz="1600" b="1" dirty="0">
                <a:latin typeface="微软雅黑" panose="020B0503020204020204" pitchFamily="34" charset="-122"/>
                <a:ea typeface="微软雅黑" panose="020B0503020204020204" pitchFamily="34" charset="-122"/>
              </a:rPr>
              <a:t>c</a:t>
            </a:r>
            <a:r>
              <a:rPr lang="zh-CN" altLang="en-US" sz="1600" b="1" dirty="0">
                <a:latin typeface="微软雅黑" panose="020B0503020204020204" pitchFamily="34" charset="-122"/>
                <a:ea typeface="微软雅黑" panose="020B0503020204020204" pitchFamily="34" charset="-122"/>
              </a:rPr>
              <a:t>）俯视图</a:t>
            </a:r>
          </a:p>
        </p:txBody>
      </p:sp>
    </p:spTree>
    <p:extLst>
      <p:ext uri="{BB962C8B-B14F-4D97-AF65-F5344CB8AC3E}">
        <p14:creationId xmlns:p14="http://schemas.microsoft.com/office/powerpoint/2010/main" val="654094481"/>
      </p:ext>
    </p:extLst>
  </p:cSld>
  <p:clrMapOvr>
    <a:masterClrMapping/>
  </p:clrMapOvr>
  <mc:AlternateContent xmlns:mc="http://schemas.openxmlformats.org/markup-compatibility/2006" xmlns:p14="http://schemas.microsoft.com/office/powerpoint/2010/main">
    <mc:Choice Requires="p14">
      <p:transition spd="med" p14:dur="700" advTm="1180">
        <p:fade/>
      </p:transition>
    </mc:Choice>
    <mc:Fallback xmlns="">
      <p:transition spd="med" advTm="118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A1F7DB31-A6DB-4622-A6FB-BC3E9BD42115}" type="slidenum">
              <a:rPr lang="zh-CN" altLang="en-US" smtClean="0"/>
              <a:t>2</a:t>
            </a:fld>
            <a:endParaRPr lang="zh-CN" altLang="en-US" dirty="0"/>
          </a:p>
        </p:txBody>
      </p:sp>
      <p:sp>
        <p:nvSpPr>
          <p:cNvPr id="8" name="文本框 7"/>
          <p:cNvSpPr txBox="1"/>
          <p:nvPr/>
        </p:nvSpPr>
        <p:spPr>
          <a:xfrm>
            <a:off x="1657115" y="1601111"/>
            <a:ext cx="2236092" cy="707886"/>
          </a:xfrm>
          <a:prstGeom prst="rect">
            <a:avLst/>
          </a:prstGeom>
          <a:noFill/>
        </p:spPr>
        <p:txBody>
          <a:bodyPr wrap="square" rtlCol="0">
            <a:spAutoFit/>
          </a:bodyPr>
          <a:lstStyle/>
          <a:p>
            <a:r>
              <a:rPr lang="zh-CN" altLang="en-US" sz="4000" b="1" dirty="0">
                <a:solidFill>
                  <a:srgbClr val="FF0000"/>
                </a:solidFill>
                <a:latin typeface="微软雅黑" pitchFamily="34" charset="-122"/>
                <a:ea typeface="微软雅黑" pitchFamily="34" charset="-122"/>
              </a:rPr>
              <a:t>汇报内容</a:t>
            </a:r>
          </a:p>
        </p:txBody>
      </p:sp>
      <p:sp>
        <p:nvSpPr>
          <p:cNvPr id="10" name="矩形 9"/>
          <p:cNvSpPr/>
          <p:nvPr/>
        </p:nvSpPr>
        <p:spPr>
          <a:xfrm>
            <a:off x="1657115" y="2450579"/>
            <a:ext cx="8720454" cy="3247877"/>
          </a:xfrm>
          <a:prstGeom prst="rect">
            <a:avLst/>
          </a:prstGeom>
        </p:spPr>
        <p:txBody>
          <a:bodyPr wrap="square">
            <a:spAutoFit/>
          </a:bodyPr>
          <a:lstStyle/>
          <a:p>
            <a:pPr>
              <a:lnSpc>
                <a:spcPct val="150000"/>
              </a:lnSpc>
            </a:pPr>
            <a:r>
              <a:rPr lang="en-US" altLang="zh-CN" sz="2800" b="1" dirty="0">
                <a:latin typeface="微软雅黑" pitchFamily="34" charset="-122"/>
                <a:ea typeface="微软雅黑" pitchFamily="34" charset="-122"/>
              </a:rPr>
              <a:t>1. </a:t>
            </a:r>
            <a:r>
              <a:rPr lang="zh-CN" altLang="en-US" sz="2800" b="1" dirty="0">
                <a:latin typeface="微软雅黑" pitchFamily="34" charset="-122"/>
                <a:ea typeface="微软雅黑" pitchFamily="34" charset="-122"/>
              </a:rPr>
              <a:t>选题背景及课题简介</a:t>
            </a:r>
            <a:endParaRPr lang="en-US" altLang="zh-CN" sz="2800" b="1" dirty="0">
              <a:latin typeface="微软雅黑" pitchFamily="34" charset="-122"/>
              <a:ea typeface="微软雅黑" pitchFamily="34" charset="-122"/>
            </a:endParaRPr>
          </a:p>
          <a:p>
            <a:pPr>
              <a:lnSpc>
                <a:spcPct val="150000"/>
              </a:lnSpc>
            </a:pPr>
            <a:r>
              <a:rPr lang="en-US" altLang="zh-CN" sz="2800" b="1" dirty="0">
                <a:latin typeface="微软雅黑" pitchFamily="34" charset="-122"/>
                <a:ea typeface="微软雅黑" pitchFamily="34" charset="-122"/>
              </a:rPr>
              <a:t>2. </a:t>
            </a:r>
            <a:r>
              <a:rPr lang="zh-CN" altLang="en-US" sz="2800" b="1" dirty="0">
                <a:latin typeface="微软雅黑" pitchFamily="34" charset="-122"/>
                <a:ea typeface="微软雅黑" pitchFamily="34" charset="-122"/>
              </a:rPr>
              <a:t>硬件功能模块</a:t>
            </a:r>
            <a:endParaRPr lang="en-US" altLang="zh-CN" sz="2800" b="1" dirty="0">
              <a:latin typeface="微软雅黑" pitchFamily="34" charset="-122"/>
              <a:ea typeface="微软雅黑" pitchFamily="34" charset="-122"/>
            </a:endParaRPr>
          </a:p>
          <a:p>
            <a:pPr>
              <a:lnSpc>
                <a:spcPct val="150000"/>
              </a:lnSpc>
            </a:pPr>
            <a:r>
              <a:rPr lang="en-US" altLang="zh-CN" sz="2800" b="1" dirty="0">
                <a:latin typeface="微软雅黑" pitchFamily="34" charset="-122"/>
                <a:ea typeface="微软雅黑" pitchFamily="34" charset="-122"/>
              </a:rPr>
              <a:t>3. </a:t>
            </a:r>
            <a:r>
              <a:rPr lang="zh-CN" altLang="en-US" sz="2800" b="1" dirty="0">
                <a:latin typeface="微软雅黑" pitchFamily="34" charset="-122"/>
                <a:ea typeface="微软雅黑" pitchFamily="34" charset="-122"/>
              </a:rPr>
              <a:t>软件设计</a:t>
            </a:r>
            <a:endParaRPr lang="en-US" altLang="zh-CN" sz="2800" b="1" dirty="0">
              <a:latin typeface="微软雅黑" pitchFamily="34" charset="-122"/>
              <a:ea typeface="微软雅黑" pitchFamily="34" charset="-122"/>
            </a:endParaRPr>
          </a:p>
          <a:p>
            <a:pPr>
              <a:lnSpc>
                <a:spcPct val="150000"/>
              </a:lnSpc>
            </a:pPr>
            <a:r>
              <a:rPr lang="en-US" altLang="zh-CN" sz="2800" b="1" dirty="0">
                <a:latin typeface="微软雅黑" pitchFamily="34" charset="-122"/>
                <a:ea typeface="微软雅黑" pitchFamily="34" charset="-122"/>
              </a:rPr>
              <a:t>4. </a:t>
            </a:r>
            <a:r>
              <a:rPr lang="zh-CN" altLang="en-US" sz="2800" b="1" dirty="0">
                <a:latin typeface="微软雅黑" pitchFamily="34" charset="-122"/>
                <a:ea typeface="微软雅黑" pitchFamily="34" charset="-122"/>
              </a:rPr>
              <a:t>实验成果</a:t>
            </a:r>
            <a:endParaRPr lang="en-US" altLang="zh-CN" sz="2800" b="1" dirty="0">
              <a:latin typeface="微软雅黑" pitchFamily="34" charset="-122"/>
              <a:ea typeface="微软雅黑" pitchFamily="34" charset="-122"/>
            </a:endParaRPr>
          </a:p>
          <a:p>
            <a:pPr>
              <a:lnSpc>
                <a:spcPct val="150000"/>
              </a:lnSpc>
            </a:pPr>
            <a:r>
              <a:rPr lang="en-US" altLang="zh-CN" sz="2800" b="1" dirty="0">
                <a:latin typeface="微软雅黑" pitchFamily="34" charset="-122"/>
                <a:ea typeface="微软雅黑" pitchFamily="34" charset="-122"/>
              </a:rPr>
              <a:t>5.</a:t>
            </a:r>
            <a:r>
              <a:rPr lang="zh-CN" altLang="en-US" sz="2800" b="1" dirty="0">
                <a:latin typeface="微软雅黑" pitchFamily="34" charset="-122"/>
                <a:ea typeface="微软雅黑" pitchFamily="34" charset="-122"/>
              </a:rPr>
              <a:t> 总结与展望</a:t>
            </a:r>
            <a:endParaRPr lang="en-US" altLang="zh-CN" sz="2800" b="1" dirty="0">
              <a:latin typeface="微软雅黑" pitchFamily="34" charset="-122"/>
              <a:ea typeface="微软雅黑" pitchFamily="34" charset="-122"/>
            </a:endParaRPr>
          </a:p>
        </p:txBody>
      </p:sp>
      <p:grpSp>
        <p:nvGrpSpPr>
          <p:cNvPr id="16" name="组合 15"/>
          <p:cNvGrpSpPr/>
          <p:nvPr/>
        </p:nvGrpSpPr>
        <p:grpSpPr>
          <a:xfrm>
            <a:off x="-1" y="-5682"/>
            <a:ext cx="12192001" cy="1129773"/>
            <a:chOff x="-1" y="-5682"/>
            <a:chExt cx="12192001" cy="1129773"/>
          </a:xfrm>
        </p:grpSpPr>
        <p:sp>
          <p:nvSpPr>
            <p:cNvPr id="17" name="矩形 16"/>
            <p:cNvSpPr/>
            <p:nvPr/>
          </p:nvSpPr>
          <p:spPr>
            <a:xfrm flipV="1">
              <a:off x="-1" y="-8"/>
              <a:ext cx="9412941" cy="982517"/>
            </a:xfrm>
            <a:prstGeom prst="rect">
              <a:avLst/>
            </a:prstGeom>
            <a:solidFill>
              <a:srgbClr val="7030A0">
                <a:alpha val="80000"/>
              </a:srgb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279026" y="-5682"/>
              <a:ext cx="7399245" cy="793487"/>
            </a:xfrm>
            <a:prstGeom prst="rect">
              <a:avLst/>
            </a:prstGeom>
          </p:spPr>
          <p:txBody>
            <a:bodyPr wrap="square">
              <a:spAutoFit/>
            </a:bodyPr>
            <a:lstStyle/>
            <a:p>
              <a:pPr>
                <a:lnSpc>
                  <a:spcPct val="150000"/>
                </a:lnSpc>
              </a:pPr>
              <a:endParaRPr lang="zh-CN" altLang="en-US" sz="3600" b="1" dirty="0">
                <a:solidFill>
                  <a:schemeClr val="bg1"/>
                </a:solidFill>
                <a:latin typeface="+mj-ea"/>
                <a:ea typeface="+mj-ea"/>
              </a:endParaRPr>
            </a:p>
          </p:txBody>
        </p:sp>
        <p:sp>
          <p:nvSpPr>
            <p:cNvPr id="19" name="矩形 18"/>
            <p:cNvSpPr/>
            <p:nvPr/>
          </p:nvSpPr>
          <p:spPr>
            <a:xfrm flipV="1">
              <a:off x="0" y="1047628"/>
              <a:ext cx="12192000" cy="76463"/>
            </a:xfrm>
            <a:prstGeom prst="rect">
              <a:avLst/>
            </a:prstGeom>
            <a:solidFill>
              <a:srgbClr val="7030A0">
                <a:alpha val="80000"/>
              </a:srgb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0" name="图片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10008" y="238279"/>
              <a:ext cx="1980288" cy="612460"/>
            </a:xfrm>
            <a:prstGeom prst="rect">
              <a:avLst/>
            </a:prstGeom>
          </p:spPr>
        </p:pic>
      </p:grpSp>
      <p:sp>
        <p:nvSpPr>
          <p:cNvPr id="2" name="矩形 1">
            <a:extLst>
              <a:ext uri="{FF2B5EF4-FFF2-40B4-BE49-F238E27FC236}">
                <a16:creationId xmlns:a16="http://schemas.microsoft.com/office/drawing/2014/main" id="{556BD4C4-4FF3-42FB-AF6E-0AB97CD4B1C3}"/>
              </a:ext>
            </a:extLst>
          </p:cNvPr>
          <p:cNvSpPr/>
          <p:nvPr/>
        </p:nvSpPr>
        <p:spPr>
          <a:xfrm>
            <a:off x="-29738" y="156477"/>
            <a:ext cx="8989962" cy="646331"/>
          </a:xfrm>
          <a:prstGeom prst="rect">
            <a:avLst/>
          </a:prstGeom>
        </p:spPr>
        <p:txBody>
          <a:bodyPr wrap="none">
            <a:spAutoFit/>
          </a:bodyPr>
          <a:lstStyle/>
          <a:p>
            <a:pPr algn="ctr"/>
            <a:r>
              <a:rPr lang="en-US" altLang="zh-CN" sz="3600" b="1" dirty="0">
                <a:ln w="0"/>
                <a:solidFill>
                  <a:schemeClr val="bg1"/>
                </a:solidFill>
                <a:latin typeface="+mj-ea"/>
                <a:ea typeface="+mj-ea"/>
              </a:rPr>
              <a:t>2019</a:t>
            </a:r>
            <a:r>
              <a:rPr lang="zh-CN" altLang="en-US" sz="3600" b="1" dirty="0">
                <a:ln w="0"/>
                <a:solidFill>
                  <a:schemeClr val="bg1"/>
                </a:solidFill>
                <a:latin typeface="+mj-ea"/>
                <a:ea typeface="+mj-ea"/>
              </a:rPr>
              <a:t>夏季学期电子技术课程设计选交流汇报</a:t>
            </a:r>
            <a:endParaRPr lang="en-US" altLang="zh-CN" sz="3600" b="1" dirty="0">
              <a:ln w="0"/>
              <a:solidFill>
                <a:schemeClr val="bg1"/>
              </a:solidFill>
              <a:latin typeface="+mj-ea"/>
              <a:ea typeface="+mj-ea"/>
            </a:endParaRPr>
          </a:p>
        </p:txBody>
      </p:sp>
    </p:spTree>
  </p:cSld>
  <p:clrMapOvr>
    <a:masterClrMapping/>
  </p:clrMapOvr>
  <mc:AlternateContent xmlns:mc="http://schemas.openxmlformats.org/markup-compatibility/2006" xmlns:p14="http://schemas.microsoft.com/office/powerpoint/2010/main">
    <mc:Choice Requires="p14">
      <p:transition spd="med" p14:dur="700" advTm="1180">
        <p:fade/>
      </p:transition>
    </mc:Choice>
    <mc:Fallback xmlns="">
      <p:transition spd="med" advTm="118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A1F7DB31-A6DB-4622-A6FB-BC3E9BD42115}" type="slidenum">
              <a:rPr lang="zh-CN" altLang="en-US" smtClean="0"/>
              <a:t>20</a:t>
            </a:fld>
            <a:endParaRPr lang="zh-CN" altLang="en-US" dirty="0"/>
          </a:p>
        </p:txBody>
      </p:sp>
      <p:grpSp>
        <p:nvGrpSpPr>
          <p:cNvPr id="16" name="组合 15"/>
          <p:cNvGrpSpPr/>
          <p:nvPr/>
        </p:nvGrpSpPr>
        <p:grpSpPr>
          <a:xfrm>
            <a:off x="-1" y="-45010"/>
            <a:ext cx="12192001" cy="1129773"/>
            <a:chOff x="-1" y="-5682"/>
            <a:chExt cx="12192001" cy="1129773"/>
          </a:xfrm>
        </p:grpSpPr>
        <p:sp>
          <p:nvSpPr>
            <p:cNvPr id="17" name="矩形 16"/>
            <p:cNvSpPr/>
            <p:nvPr/>
          </p:nvSpPr>
          <p:spPr>
            <a:xfrm flipV="1">
              <a:off x="-1" y="-8"/>
              <a:ext cx="9412941" cy="982517"/>
            </a:xfrm>
            <a:prstGeom prst="rect">
              <a:avLst/>
            </a:prstGeom>
            <a:solidFill>
              <a:srgbClr val="7030A0">
                <a:alpha val="80000"/>
              </a:srgb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279026" y="-5682"/>
              <a:ext cx="7399245" cy="793487"/>
            </a:xfrm>
            <a:prstGeom prst="rect">
              <a:avLst/>
            </a:prstGeom>
          </p:spPr>
          <p:txBody>
            <a:bodyPr wrap="square">
              <a:spAutoFit/>
            </a:bodyPr>
            <a:lstStyle/>
            <a:p>
              <a:pPr>
                <a:lnSpc>
                  <a:spcPct val="150000"/>
                </a:lnSpc>
              </a:pPr>
              <a:endParaRPr lang="zh-CN" altLang="en-US" sz="3600" b="1" dirty="0">
                <a:solidFill>
                  <a:schemeClr val="bg1"/>
                </a:solidFill>
                <a:latin typeface="+mj-ea"/>
                <a:ea typeface="+mj-ea"/>
              </a:endParaRPr>
            </a:p>
          </p:txBody>
        </p:sp>
        <p:sp>
          <p:nvSpPr>
            <p:cNvPr id="19" name="矩形 18"/>
            <p:cNvSpPr/>
            <p:nvPr/>
          </p:nvSpPr>
          <p:spPr>
            <a:xfrm flipV="1">
              <a:off x="0" y="1047628"/>
              <a:ext cx="12192000" cy="76463"/>
            </a:xfrm>
            <a:prstGeom prst="rect">
              <a:avLst/>
            </a:prstGeom>
            <a:solidFill>
              <a:srgbClr val="7030A0">
                <a:alpha val="80000"/>
              </a:srgb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0" name="图片 1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710008" y="238279"/>
              <a:ext cx="1980288" cy="612460"/>
            </a:xfrm>
            <a:prstGeom prst="rect">
              <a:avLst/>
            </a:prstGeom>
          </p:spPr>
        </p:pic>
      </p:grpSp>
      <p:sp>
        <p:nvSpPr>
          <p:cNvPr id="2" name="矩形 1">
            <a:extLst>
              <a:ext uri="{FF2B5EF4-FFF2-40B4-BE49-F238E27FC236}">
                <a16:creationId xmlns:a16="http://schemas.microsoft.com/office/drawing/2014/main" id="{556BD4C4-4FF3-42FB-AF6E-0AB97CD4B1C3}"/>
              </a:ext>
            </a:extLst>
          </p:cNvPr>
          <p:cNvSpPr/>
          <p:nvPr/>
        </p:nvSpPr>
        <p:spPr>
          <a:xfrm>
            <a:off x="167980" y="151306"/>
            <a:ext cx="2967479" cy="646331"/>
          </a:xfrm>
          <a:prstGeom prst="rect">
            <a:avLst/>
          </a:prstGeom>
        </p:spPr>
        <p:txBody>
          <a:bodyPr wrap="none">
            <a:spAutoFit/>
          </a:bodyPr>
          <a:lstStyle/>
          <a:p>
            <a:r>
              <a:rPr lang="en-US" altLang="zh-CN" sz="3600" b="1" dirty="0">
                <a:ln w="0"/>
                <a:solidFill>
                  <a:schemeClr val="bg1"/>
                </a:solidFill>
                <a:latin typeface="+mj-ea"/>
                <a:ea typeface="+mj-ea"/>
              </a:rPr>
              <a:t>4.2 </a:t>
            </a:r>
            <a:r>
              <a:rPr lang="zh-CN" altLang="en-US" sz="3600" b="1" dirty="0">
                <a:ln w="0"/>
                <a:solidFill>
                  <a:schemeClr val="bg1"/>
                </a:solidFill>
                <a:latin typeface="+mj-ea"/>
                <a:ea typeface="+mj-ea"/>
              </a:rPr>
              <a:t>运行示例</a:t>
            </a:r>
            <a:endParaRPr lang="en-US" altLang="zh-CN" sz="3600" b="1" dirty="0">
              <a:ln w="0"/>
              <a:solidFill>
                <a:schemeClr val="bg1"/>
              </a:solidFill>
              <a:latin typeface="+mj-ea"/>
              <a:ea typeface="+mj-ea"/>
            </a:endParaRPr>
          </a:p>
        </p:txBody>
      </p:sp>
      <p:pic>
        <p:nvPicPr>
          <p:cNvPr id="4" name="WeChat_20190710211847">
            <a:hlinkClick r:id="" action="ppaction://media"/>
            <a:extLst>
              <a:ext uri="{FF2B5EF4-FFF2-40B4-BE49-F238E27FC236}">
                <a16:creationId xmlns:a16="http://schemas.microsoft.com/office/drawing/2014/main" id="{FA2DC936-71D1-4A69-AD84-9B1E698EB9FF}"/>
              </a:ext>
            </a:extLst>
          </p:cNvPr>
          <p:cNvPicPr>
            <a:picLocks noChangeAspect="1"/>
          </p:cNvPicPr>
          <p:nvPr>
            <a:videoFile r:link="rId1"/>
            <p:extLst>
              <p:ext uri="{DAA4B4D4-6D71-4841-9C94-3DE7FCFB9230}">
                <p14:media xmlns:p14="http://schemas.microsoft.com/office/powerpoint/2010/main" r:embed="rId2">
                  <p14:trim st="2552"/>
                </p14:media>
              </p:ext>
            </p:extLst>
          </p:nvPr>
        </p:nvPicPr>
        <p:blipFill>
          <a:blip r:embed="rId6"/>
          <a:stretch>
            <a:fillRect/>
          </a:stretch>
        </p:blipFill>
        <p:spPr>
          <a:xfrm>
            <a:off x="1980092" y="1418659"/>
            <a:ext cx="8231816" cy="4664339"/>
          </a:xfrm>
          <a:prstGeom prst="rect">
            <a:avLst/>
          </a:prstGeom>
        </p:spPr>
      </p:pic>
      <p:sp>
        <p:nvSpPr>
          <p:cNvPr id="10" name="文本框 9">
            <a:extLst>
              <a:ext uri="{FF2B5EF4-FFF2-40B4-BE49-F238E27FC236}">
                <a16:creationId xmlns:a16="http://schemas.microsoft.com/office/drawing/2014/main" id="{AC83C94F-8C95-454F-9FC6-BBD85B8BFDA4}"/>
              </a:ext>
            </a:extLst>
          </p:cNvPr>
          <p:cNvSpPr txBox="1"/>
          <p:nvPr/>
        </p:nvSpPr>
        <p:spPr>
          <a:xfrm>
            <a:off x="3650227" y="6214768"/>
            <a:ext cx="5130424" cy="338554"/>
          </a:xfrm>
          <a:prstGeom prst="rect">
            <a:avLst/>
          </a:prstGeom>
          <a:noFill/>
        </p:spPr>
        <p:txBody>
          <a:bodyPr wrap="square" rtlCol="0">
            <a:spAutoFit/>
          </a:bodyPr>
          <a:lstStyle/>
          <a:p>
            <a:pPr algn="ctr"/>
            <a:r>
              <a:rPr lang="zh-CN" altLang="en-US" sz="1600" b="1" dirty="0">
                <a:latin typeface="微软雅黑" panose="020B0503020204020204" pitchFamily="34" charset="-122"/>
                <a:ea typeface="微软雅黑" panose="020B0503020204020204" pitchFamily="34" charset="-122"/>
              </a:rPr>
              <a:t>使用游戏手柄进行游戏控制</a:t>
            </a:r>
          </a:p>
        </p:txBody>
      </p:sp>
    </p:spTree>
    <p:extLst>
      <p:ext uri="{BB962C8B-B14F-4D97-AF65-F5344CB8AC3E}">
        <p14:creationId xmlns:p14="http://schemas.microsoft.com/office/powerpoint/2010/main" val="3631465335"/>
      </p:ext>
    </p:extLst>
  </p:cSld>
  <p:clrMapOvr>
    <a:masterClrMapping/>
  </p:clrMapOvr>
  <mc:AlternateContent xmlns:mc="http://schemas.openxmlformats.org/markup-compatibility/2006" xmlns:p14="http://schemas.microsoft.com/office/powerpoint/2010/main">
    <mc:Choice Requires="p14">
      <p:transition spd="med" p14:dur="700" advTm="1180">
        <p:fade/>
      </p:transition>
    </mc:Choice>
    <mc:Fallback xmlns="">
      <p:transition spd="med" advTm="118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51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A1F7DB31-A6DB-4622-A6FB-BC3E9BD42115}" type="slidenum">
              <a:rPr lang="zh-CN" altLang="en-US" smtClean="0"/>
              <a:t>21</a:t>
            </a:fld>
            <a:endParaRPr lang="zh-CN" altLang="en-US" dirty="0"/>
          </a:p>
        </p:txBody>
      </p:sp>
      <p:grpSp>
        <p:nvGrpSpPr>
          <p:cNvPr id="16" name="组合 15"/>
          <p:cNvGrpSpPr/>
          <p:nvPr/>
        </p:nvGrpSpPr>
        <p:grpSpPr>
          <a:xfrm>
            <a:off x="-1" y="-45010"/>
            <a:ext cx="12192001" cy="1129773"/>
            <a:chOff x="-1" y="-5682"/>
            <a:chExt cx="12192001" cy="1129773"/>
          </a:xfrm>
        </p:grpSpPr>
        <p:sp>
          <p:nvSpPr>
            <p:cNvPr id="17" name="矩形 16"/>
            <p:cNvSpPr/>
            <p:nvPr/>
          </p:nvSpPr>
          <p:spPr>
            <a:xfrm flipV="1">
              <a:off x="-1" y="-8"/>
              <a:ext cx="9412941" cy="982517"/>
            </a:xfrm>
            <a:prstGeom prst="rect">
              <a:avLst/>
            </a:prstGeom>
            <a:solidFill>
              <a:srgbClr val="7030A0">
                <a:alpha val="80000"/>
              </a:srgb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279026" y="-5682"/>
              <a:ext cx="7399245" cy="793487"/>
            </a:xfrm>
            <a:prstGeom prst="rect">
              <a:avLst/>
            </a:prstGeom>
          </p:spPr>
          <p:txBody>
            <a:bodyPr wrap="square">
              <a:spAutoFit/>
            </a:bodyPr>
            <a:lstStyle/>
            <a:p>
              <a:pPr>
                <a:lnSpc>
                  <a:spcPct val="150000"/>
                </a:lnSpc>
              </a:pPr>
              <a:endParaRPr lang="zh-CN" altLang="en-US" sz="3600" b="1" dirty="0">
                <a:solidFill>
                  <a:schemeClr val="bg1"/>
                </a:solidFill>
                <a:latin typeface="+mj-ea"/>
                <a:ea typeface="+mj-ea"/>
              </a:endParaRPr>
            </a:p>
          </p:txBody>
        </p:sp>
        <p:sp>
          <p:nvSpPr>
            <p:cNvPr id="19" name="矩形 18"/>
            <p:cNvSpPr/>
            <p:nvPr/>
          </p:nvSpPr>
          <p:spPr>
            <a:xfrm flipV="1">
              <a:off x="0" y="1047628"/>
              <a:ext cx="12192000" cy="76463"/>
            </a:xfrm>
            <a:prstGeom prst="rect">
              <a:avLst/>
            </a:prstGeom>
            <a:solidFill>
              <a:srgbClr val="7030A0">
                <a:alpha val="80000"/>
              </a:srgb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0" name="图片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10008" y="238279"/>
              <a:ext cx="1980288" cy="612460"/>
            </a:xfrm>
            <a:prstGeom prst="rect">
              <a:avLst/>
            </a:prstGeom>
          </p:spPr>
        </p:pic>
      </p:grpSp>
      <p:sp>
        <p:nvSpPr>
          <p:cNvPr id="2" name="矩形 1">
            <a:extLst>
              <a:ext uri="{FF2B5EF4-FFF2-40B4-BE49-F238E27FC236}">
                <a16:creationId xmlns:a16="http://schemas.microsoft.com/office/drawing/2014/main" id="{556BD4C4-4FF3-42FB-AF6E-0AB97CD4B1C3}"/>
              </a:ext>
            </a:extLst>
          </p:cNvPr>
          <p:cNvSpPr/>
          <p:nvPr/>
        </p:nvSpPr>
        <p:spPr>
          <a:xfrm>
            <a:off x="167980" y="168084"/>
            <a:ext cx="6210354" cy="646331"/>
          </a:xfrm>
          <a:prstGeom prst="rect">
            <a:avLst/>
          </a:prstGeom>
        </p:spPr>
        <p:txBody>
          <a:bodyPr wrap="none">
            <a:spAutoFit/>
          </a:bodyPr>
          <a:lstStyle/>
          <a:p>
            <a:r>
              <a:rPr lang="en-US" altLang="zh-CN" sz="3600" b="1" dirty="0">
                <a:ln w="0"/>
                <a:solidFill>
                  <a:schemeClr val="bg1"/>
                </a:solidFill>
                <a:latin typeface="+mj-ea"/>
                <a:ea typeface="+mj-ea"/>
              </a:rPr>
              <a:t>4.3 </a:t>
            </a:r>
            <a:r>
              <a:rPr lang="zh-CN" altLang="en-US" sz="3600" b="1" dirty="0">
                <a:ln w="0"/>
                <a:solidFill>
                  <a:schemeClr val="bg1"/>
                </a:solidFill>
                <a:latin typeface="+mj-ea"/>
                <a:ea typeface="+mj-ea"/>
              </a:rPr>
              <a:t>各模块性能指标和创新点</a:t>
            </a:r>
            <a:endParaRPr lang="en-US" altLang="zh-CN" sz="3600" b="1" dirty="0">
              <a:ln w="0"/>
              <a:solidFill>
                <a:schemeClr val="bg1"/>
              </a:solidFill>
              <a:latin typeface="+mj-ea"/>
              <a:ea typeface="+mj-ea"/>
            </a:endParaRPr>
          </a:p>
        </p:txBody>
      </p:sp>
      <p:graphicFrame>
        <p:nvGraphicFramePr>
          <p:cNvPr id="4" name="表格 3">
            <a:extLst>
              <a:ext uri="{FF2B5EF4-FFF2-40B4-BE49-F238E27FC236}">
                <a16:creationId xmlns:a16="http://schemas.microsoft.com/office/drawing/2014/main" id="{FE1578F1-617D-4C67-95E0-885473AE818D}"/>
              </a:ext>
            </a:extLst>
          </p:cNvPr>
          <p:cNvGraphicFramePr>
            <a:graphicFrameLocks noGrp="1"/>
          </p:cNvGraphicFramePr>
          <p:nvPr>
            <p:extLst>
              <p:ext uri="{D42A27DB-BD31-4B8C-83A1-F6EECF244321}">
                <p14:modId xmlns:p14="http://schemas.microsoft.com/office/powerpoint/2010/main" val="815391751"/>
              </p:ext>
            </p:extLst>
          </p:nvPr>
        </p:nvGraphicFramePr>
        <p:xfrm>
          <a:off x="279026" y="1641685"/>
          <a:ext cx="11647503" cy="4732504"/>
        </p:xfrm>
        <a:graphic>
          <a:graphicData uri="http://schemas.openxmlformats.org/drawingml/2006/table">
            <a:tbl>
              <a:tblPr firstRow="1" bandRow="1">
                <a:tableStyleId>{5940675A-B579-460E-94D1-54222C63F5DA}</a:tableStyleId>
              </a:tblPr>
              <a:tblGrid>
                <a:gridCol w="2251955">
                  <a:extLst>
                    <a:ext uri="{9D8B030D-6E8A-4147-A177-3AD203B41FA5}">
                      <a16:colId xmlns:a16="http://schemas.microsoft.com/office/drawing/2014/main" val="242083333"/>
                    </a:ext>
                  </a:extLst>
                </a:gridCol>
                <a:gridCol w="2890359">
                  <a:extLst>
                    <a:ext uri="{9D8B030D-6E8A-4147-A177-3AD203B41FA5}">
                      <a16:colId xmlns:a16="http://schemas.microsoft.com/office/drawing/2014/main" val="2728855895"/>
                    </a:ext>
                  </a:extLst>
                </a:gridCol>
                <a:gridCol w="2343535">
                  <a:extLst>
                    <a:ext uri="{9D8B030D-6E8A-4147-A177-3AD203B41FA5}">
                      <a16:colId xmlns:a16="http://schemas.microsoft.com/office/drawing/2014/main" val="795990883"/>
                    </a:ext>
                  </a:extLst>
                </a:gridCol>
                <a:gridCol w="4161654">
                  <a:extLst>
                    <a:ext uri="{9D8B030D-6E8A-4147-A177-3AD203B41FA5}">
                      <a16:colId xmlns:a16="http://schemas.microsoft.com/office/drawing/2014/main" val="2451621569"/>
                    </a:ext>
                  </a:extLst>
                </a:gridCol>
              </a:tblGrid>
              <a:tr h="558159">
                <a:tc>
                  <a:txBody>
                    <a:bodyPr/>
                    <a:lstStyle/>
                    <a:p>
                      <a:pPr algn="ctr"/>
                      <a:endParaRPr lang="zh-CN" altLang="en-US" b="1" dirty="0">
                        <a:latin typeface="微软雅黑" panose="020B0503020204020204" pitchFamily="34" charset="-122"/>
                        <a:ea typeface="微软雅黑" panose="020B0503020204020204" pitchFamily="34" charset="-122"/>
                      </a:endParaRPr>
                    </a:p>
                  </a:txBody>
                  <a:tcPr anchor="ctr"/>
                </a:tc>
                <a:tc>
                  <a:txBody>
                    <a:bodyPr/>
                    <a:lstStyle/>
                    <a:p>
                      <a:pPr algn="ctr"/>
                      <a:r>
                        <a:rPr lang="zh-CN" altLang="en-US" b="1" dirty="0">
                          <a:latin typeface="微软雅黑" panose="020B0503020204020204" pitchFamily="34" charset="-122"/>
                          <a:ea typeface="微软雅黑" panose="020B0503020204020204" pitchFamily="34" charset="-122"/>
                        </a:rPr>
                        <a:t>最高精度</a:t>
                      </a:r>
                    </a:p>
                  </a:txBody>
                  <a:tcPr anchor="ctr"/>
                </a:tc>
                <a:tc>
                  <a:txBody>
                    <a:bodyPr/>
                    <a:lstStyle/>
                    <a:p>
                      <a:pPr algn="ctr"/>
                      <a:r>
                        <a:rPr lang="zh-CN" altLang="en-US" b="1" dirty="0">
                          <a:latin typeface="微软雅黑" panose="020B0503020204020204" pitchFamily="34" charset="-122"/>
                          <a:ea typeface="微软雅黑" panose="020B0503020204020204" pitchFamily="34" charset="-122"/>
                        </a:rPr>
                        <a:t>实际应用精度</a:t>
                      </a:r>
                    </a:p>
                  </a:txBody>
                  <a:tcPr anchor="ctr"/>
                </a:tc>
                <a:tc>
                  <a:txBody>
                    <a:bodyPr/>
                    <a:lstStyle/>
                    <a:p>
                      <a:pPr algn="ctr"/>
                      <a:r>
                        <a:rPr lang="zh-CN" altLang="en-US" b="1" dirty="0">
                          <a:latin typeface="微软雅黑" panose="020B0503020204020204" pitchFamily="34" charset="-122"/>
                          <a:ea typeface="微软雅黑" panose="020B0503020204020204" pitchFamily="34" charset="-122"/>
                        </a:rPr>
                        <a:t>创新点和自我评价</a:t>
                      </a:r>
                    </a:p>
                  </a:txBody>
                  <a:tcPr anchor="ctr"/>
                </a:tc>
                <a:extLst>
                  <a:ext uri="{0D108BD9-81ED-4DB2-BD59-A6C34878D82A}">
                    <a16:rowId xmlns:a16="http://schemas.microsoft.com/office/drawing/2014/main" val="720194792"/>
                  </a:ext>
                </a:extLst>
              </a:tr>
              <a:tr h="504895">
                <a:tc>
                  <a:txBody>
                    <a:bodyPr/>
                    <a:lstStyle/>
                    <a:p>
                      <a:pPr algn="ctr"/>
                      <a:r>
                        <a:rPr lang="zh-CN" altLang="en-US" b="1" dirty="0">
                          <a:latin typeface="微软雅黑" panose="020B0503020204020204" pitchFamily="34" charset="-122"/>
                          <a:ea typeface="微软雅黑" panose="020B0503020204020204" pitchFamily="34" charset="-122"/>
                        </a:rPr>
                        <a:t>位置传感</a:t>
                      </a:r>
                    </a:p>
                  </a:txBody>
                  <a:tcPr anchor="ctr"/>
                </a:tc>
                <a:tc>
                  <a:txBody>
                    <a:bodyPr/>
                    <a:lstStyle/>
                    <a:p>
                      <a:pPr algn="ctr"/>
                      <a:r>
                        <a:rPr lang="zh-CN" altLang="en-US" b="1" dirty="0">
                          <a:latin typeface="微软雅黑" panose="020B0503020204020204" pitchFamily="34" charset="-122"/>
                          <a:ea typeface="微软雅黑" panose="020B0503020204020204" pitchFamily="34" charset="-122"/>
                        </a:rPr>
                        <a:t>六轴</a:t>
                      </a:r>
                      <a:r>
                        <a:rPr lang="en-US" altLang="zh-CN" b="1" dirty="0">
                          <a:latin typeface="微软雅黑" panose="020B0503020204020204" pitchFamily="34" charset="-122"/>
                          <a:ea typeface="微软雅黑" panose="020B0503020204020204" pitchFamily="34" charset="-122"/>
                        </a:rPr>
                        <a:t>\0.001°[1]\1000Hz</a:t>
                      </a:r>
                      <a:endParaRPr lang="zh-CN" altLang="en-US" b="1" dirty="0">
                        <a:latin typeface="微软雅黑" panose="020B0503020204020204" pitchFamily="34" charset="-122"/>
                        <a:ea typeface="微软雅黑" panose="020B0503020204020204" pitchFamily="34" charset="-122"/>
                      </a:endParaRPr>
                    </a:p>
                  </a:txBody>
                  <a:tcPr anchor="ctr"/>
                </a:tc>
                <a:tc>
                  <a:txBody>
                    <a:bodyPr/>
                    <a:lstStyle/>
                    <a:p>
                      <a:pPr algn="ctr"/>
                      <a:r>
                        <a:rPr lang="zh-CN" altLang="en-US" b="1" dirty="0">
                          <a:latin typeface="微软雅黑" panose="020B0503020204020204" pitchFamily="34" charset="-122"/>
                          <a:ea typeface="微软雅黑" panose="020B0503020204020204" pitchFamily="34" charset="-122"/>
                        </a:rPr>
                        <a:t>二轴</a:t>
                      </a:r>
                      <a:r>
                        <a:rPr lang="en-US" altLang="zh-CN" b="1" dirty="0">
                          <a:latin typeface="微软雅黑" panose="020B0503020204020204" pitchFamily="34" charset="-122"/>
                          <a:ea typeface="微软雅黑" panose="020B0503020204020204" pitchFamily="34" charset="-122"/>
                        </a:rPr>
                        <a:t>\</a:t>
                      </a:r>
                      <a:r>
                        <a:rPr lang="zh-CN" altLang="en-US" b="1" dirty="0">
                          <a:latin typeface="微软雅黑" panose="020B0503020204020204" pitchFamily="34" charset="-122"/>
                          <a:ea typeface="微软雅黑" panose="020B0503020204020204" pitchFamily="34" charset="-122"/>
                        </a:rPr>
                        <a:t>约</a:t>
                      </a:r>
                      <a:r>
                        <a:rPr lang="en-US" altLang="zh-CN" b="1" dirty="0">
                          <a:latin typeface="微软雅黑" panose="020B0503020204020204" pitchFamily="34" charset="-122"/>
                          <a:ea typeface="微软雅黑" panose="020B0503020204020204" pitchFamily="34" charset="-122"/>
                        </a:rPr>
                        <a:t>5°\40Hz</a:t>
                      </a:r>
                      <a:endParaRPr lang="zh-CN" altLang="en-US" b="1" dirty="0">
                        <a:latin typeface="微软雅黑" panose="020B0503020204020204" pitchFamily="34" charset="-122"/>
                        <a:ea typeface="微软雅黑" panose="020B0503020204020204" pitchFamily="34" charset="-122"/>
                      </a:endParaRPr>
                    </a:p>
                  </a:txBody>
                  <a:tcPr anchor="ctr"/>
                </a:tc>
                <a:tc>
                  <a:txBody>
                    <a:bodyPr/>
                    <a:lstStyle/>
                    <a:p>
                      <a:pPr algn="ctr"/>
                      <a:r>
                        <a:rPr lang="zh-CN" altLang="en-US" b="1" dirty="0">
                          <a:latin typeface="微软雅黑" panose="020B0503020204020204" pitchFamily="34" charset="-122"/>
                          <a:ea typeface="微软雅黑" panose="020B0503020204020204" pitchFamily="34" charset="-122"/>
                        </a:rPr>
                        <a:t>达到游戏操作灵敏度需求</a:t>
                      </a:r>
                    </a:p>
                  </a:txBody>
                  <a:tcPr anchor="ctr"/>
                </a:tc>
                <a:extLst>
                  <a:ext uri="{0D108BD9-81ED-4DB2-BD59-A6C34878D82A}">
                    <a16:rowId xmlns:a16="http://schemas.microsoft.com/office/drawing/2014/main" val="717080668"/>
                  </a:ext>
                </a:extLst>
              </a:tr>
              <a:tr h="504895">
                <a:tc>
                  <a:txBody>
                    <a:bodyPr/>
                    <a:lstStyle/>
                    <a:p>
                      <a:pPr algn="ctr"/>
                      <a:r>
                        <a:rPr lang="zh-CN" altLang="en-US" b="1" dirty="0">
                          <a:latin typeface="微软雅黑" panose="020B0503020204020204" pitchFamily="34" charset="-122"/>
                          <a:ea typeface="微软雅黑" panose="020B0503020204020204" pitchFamily="34" charset="-122"/>
                        </a:rPr>
                        <a:t>压力传感</a:t>
                      </a:r>
                    </a:p>
                  </a:txBody>
                  <a:tcPr anchor="ctr"/>
                </a:tc>
                <a:tc>
                  <a:txBody>
                    <a:bodyPr/>
                    <a:lstStyle/>
                    <a:p>
                      <a:pPr algn="ctr"/>
                      <a:r>
                        <a:rPr lang="en-US" altLang="zh-CN" b="1" dirty="0">
                          <a:latin typeface="微软雅黑" panose="020B0503020204020204" pitchFamily="34" charset="-122"/>
                          <a:ea typeface="微软雅黑" panose="020B0503020204020204" pitchFamily="34" charset="-122"/>
                        </a:rPr>
                        <a:t>20g~6kg\∞</a:t>
                      </a:r>
                      <a:endParaRPr lang="zh-CN" altLang="en-US" b="1"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b="1" dirty="0">
                          <a:latin typeface="微软雅黑" panose="020B0503020204020204" pitchFamily="34" charset="-122"/>
                          <a:ea typeface="微软雅黑" panose="020B0503020204020204" pitchFamily="34" charset="-122"/>
                        </a:rPr>
                        <a:t>20g~4.67kg\1.5kg</a:t>
                      </a:r>
                      <a:endParaRPr lang="zh-CN" altLang="en-US" b="1" dirty="0">
                        <a:latin typeface="微软雅黑" panose="020B0503020204020204" pitchFamily="34" charset="-122"/>
                        <a:ea typeface="微软雅黑" panose="020B0503020204020204" pitchFamily="34" charset="-122"/>
                      </a:endParaRPr>
                    </a:p>
                  </a:txBody>
                  <a:tcPr anchor="ctr"/>
                </a:tc>
                <a:tc>
                  <a:txBody>
                    <a:bodyPr/>
                    <a:lstStyle/>
                    <a:p>
                      <a:pPr algn="ctr"/>
                      <a:r>
                        <a:rPr lang="zh-CN" altLang="en-US" b="1" dirty="0">
                          <a:latin typeface="微软雅黑" panose="020B0503020204020204" pitchFamily="34" charset="-122"/>
                          <a:ea typeface="微软雅黑" panose="020B0503020204020204" pitchFamily="34" charset="-122"/>
                        </a:rPr>
                        <a:t>达到游戏需求，耗费计算资源较少</a:t>
                      </a:r>
                    </a:p>
                  </a:txBody>
                  <a:tcPr anchor="ctr"/>
                </a:tc>
                <a:extLst>
                  <a:ext uri="{0D108BD9-81ED-4DB2-BD59-A6C34878D82A}">
                    <a16:rowId xmlns:a16="http://schemas.microsoft.com/office/drawing/2014/main" val="4242658889"/>
                  </a:ext>
                </a:extLst>
              </a:tr>
              <a:tr h="501996">
                <a:tc>
                  <a:txBody>
                    <a:bodyPr/>
                    <a:lstStyle/>
                    <a:p>
                      <a:pPr algn="ctr"/>
                      <a:r>
                        <a:rPr lang="zh-CN" altLang="en-US" b="1" dirty="0">
                          <a:latin typeface="微软雅黑" panose="020B0503020204020204" pitchFamily="34" charset="-122"/>
                          <a:ea typeface="微软雅黑" panose="020B0503020204020204" pitchFamily="34" charset="-122"/>
                        </a:rPr>
                        <a:t>心率传感</a:t>
                      </a:r>
                      <a:r>
                        <a:rPr lang="en-US" altLang="zh-CN" b="1" dirty="0">
                          <a:latin typeface="微软雅黑" panose="020B0503020204020204" pitchFamily="34" charset="-122"/>
                          <a:ea typeface="微软雅黑" panose="020B0503020204020204" pitchFamily="34" charset="-122"/>
                        </a:rPr>
                        <a:t>/</a:t>
                      </a:r>
                      <a:r>
                        <a:rPr lang="zh-CN" altLang="en-US" b="1" dirty="0">
                          <a:latin typeface="微软雅黑" panose="020B0503020204020204" pitchFamily="34" charset="-122"/>
                          <a:ea typeface="微软雅黑" panose="020B0503020204020204" pitchFamily="34" charset="-122"/>
                        </a:rPr>
                        <a:t>心率曲线</a:t>
                      </a:r>
                    </a:p>
                  </a:txBody>
                  <a:tcPr anchor="ctr">
                    <a:solidFill>
                      <a:srgbClr val="FCE6E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b="1" dirty="0">
                          <a:latin typeface="微软雅黑" panose="020B0503020204020204" pitchFamily="34" charset="-122"/>
                          <a:ea typeface="微软雅黑" panose="020B0503020204020204" pitchFamily="34" charset="-122"/>
                        </a:rPr>
                        <a:t>准确率</a:t>
                      </a:r>
                      <a:r>
                        <a:rPr lang="en-US" altLang="zh-CN" b="1" dirty="0">
                          <a:latin typeface="微软雅黑" panose="020B0503020204020204" pitchFamily="34" charset="-122"/>
                          <a:ea typeface="微软雅黑" panose="020B0503020204020204" pitchFamily="34" charset="-122"/>
                        </a:rPr>
                        <a:t>100%</a:t>
                      </a:r>
                      <a:endParaRPr lang="zh-CN" altLang="en-US" b="1" dirty="0">
                        <a:latin typeface="微软雅黑" panose="020B0503020204020204" pitchFamily="34" charset="-122"/>
                        <a:ea typeface="微软雅黑" panose="020B0503020204020204" pitchFamily="34" charset="-122"/>
                      </a:endParaRPr>
                    </a:p>
                  </a:txBody>
                  <a:tcPr anchor="ctr"/>
                </a:tc>
                <a:tc>
                  <a:txBody>
                    <a:bodyPr/>
                    <a:lstStyle/>
                    <a:p>
                      <a:pPr algn="ctr"/>
                      <a:r>
                        <a:rPr lang="zh-CN" altLang="en-US" b="1" dirty="0">
                          <a:latin typeface="微软雅黑" panose="020B0503020204020204" pitchFamily="34" charset="-122"/>
                          <a:ea typeface="微软雅黑" panose="020B0503020204020204" pitchFamily="34" charset="-122"/>
                        </a:rPr>
                        <a:t>（约）</a:t>
                      </a:r>
                      <a:r>
                        <a:rPr lang="en-US" altLang="zh-CN" b="1" dirty="0">
                          <a:latin typeface="微软雅黑" panose="020B0503020204020204" pitchFamily="34" charset="-122"/>
                          <a:ea typeface="微软雅黑" panose="020B0503020204020204" pitchFamily="34" charset="-122"/>
                        </a:rPr>
                        <a:t>60%</a:t>
                      </a:r>
                    </a:p>
                  </a:txBody>
                  <a:tcPr anchor="ctr">
                    <a:solidFill>
                      <a:schemeClr val="accent1">
                        <a:lumMod val="20000"/>
                        <a:lumOff val="80000"/>
                      </a:schemeClr>
                    </a:solidFill>
                  </a:tcPr>
                </a:tc>
                <a:tc>
                  <a:txBody>
                    <a:bodyPr/>
                    <a:lstStyle/>
                    <a:p>
                      <a:pPr marL="0" algn="ctr" defTabSz="914400" rtl="0" eaLnBrk="1" latinLnBrk="0" hangingPunct="1"/>
                      <a:r>
                        <a:rPr lang="zh-CN" altLang="en-US" sz="1800" b="1" kern="1200" dirty="0">
                          <a:solidFill>
                            <a:schemeClr val="tx1"/>
                          </a:solidFill>
                          <a:latin typeface="微软雅黑" panose="020B0503020204020204" pitchFamily="34" charset="-122"/>
                          <a:ea typeface="微软雅黑" panose="020B0503020204020204" pitchFamily="34" charset="-122"/>
                          <a:cs typeface="+mn-cs"/>
                        </a:rPr>
                        <a:t>开创性想法，但是传感器较为敏感，尚需手指位置的固定策略</a:t>
                      </a:r>
                    </a:p>
                  </a:txBody>
                  <a:tcPr anchor="ctr">
                    <a:solidFill>
                      <a:srgbClr val="FCE6E6"/>
                    </a:solidFill>
                  </a:tcPr>
                </a:tc>
                <a:extLst>
                  <a:ext uri="{0D108BD9-81ED-4DB2-BD59-A6C34878D82A}">
                    <a16:rowId xmlns:a16="http://schemas.microsoft.com/office/drawing/2014/main" val="4202509562"/>
                  </a:ext>
                </a:extLst>
              </a:tr>
              <a:tr h="504895">
                <a:tc>
                  <a:txBody>
                    <a:bodyPr/>
                    <a:lstStyle/>
                    <a:p>
                      <a:pPr algn="ctr"/>
                      <a:r>
                        <a:rPr lang="zh-CN" altLang="en-US" b="1" dirty="0">
                          <a:latin typeface="微软雅黑" panose="020B0503020204020204" pitchFamily="34" charset="-122"/>
                          <a:ea typeface="微软雅黑" panose="020B0503020204020204" pitchFamily="34" charset="-122"/>
                        </a:rPr>
                        <a:t>电源管理</a:t>
                      </a:r>
                    </a:p>
                  </a:txBody>
                  <a:tcPr anchor="ctr"/>
                </a:tc>
                <a:tc>
                  <a:txBody>
                    <a:bodyPr/>
                    <a:lstStyle/>
                    <a:p>
                      <a:pPr algn="ctr"/>
                      <a:endParaRPr lang="zh-CN" altLang="en-US" b="1" dirty="0">
                        <a:latin typeface="微软雅黑" panose="020B0503020204020204" pitchFamily="34" charset="-122"/>
                        <a:ea typeface="微软雅黑" panose="020B0503020204020204" pitchFamily="34" charset="-122"/>
                      </a:endParaRPr>
                    </a:p>
                  </a:txBody>
                  <a:tcPr anchor="ctr"/>
                </a:tc>
                <a:tc>
                  <a:txBody>
                    <a:bodyPr/>
                    <a:lstStyle/>
                    <a:p>
                      <a:pPr algn="ctr"/>
                      <a:r>
                        <a:rPr lang="zh-CN" altLang="en-US" b="1" dirty="0">
                          <a:latin typeface="微软雅黑" panose="020B0503020204020204" pitchFamily="34" charset="-122"/>
                          <a:ea typeface="微软雅黑" panose="020B0503020204020204" pitchFamily="34" charset="-122"/>
                        </a:rPr>
                        <a:t>纹波电压</a:t>
                      </a:r>
                      <a:r>
                        <a:rPr lang="en-US" altLang="zh-CN" b="1" dirty="0">
                          <a:latin typeface="微软雅黑" panose="020B0503020204020204" pitchFamily="34" charset="-122"/>
                          <a:ea typeface="微软雅黑" panose="020B0503020204020204" pitchFamily="34" charset="-122"/>
                        </a:rPr>
                        <a:t>0.13%</a:t>
                      </a:r>
                      <a:endParaRPr lang="zh-CN" altLang="en-US" b="1" dirty="0">
                        <a:latin typeface="微软雅黑" panose="020B0503020204020204" pitchFamily="34" charset="-122"/>
                        <a:ea typeface="微软雅黑" panose="020B0503020204020204" pitchFamily="34" charset="-122"/>
                      </a:endParaRPr>
                    </a:p>
                  </a:txBody>
                  <a:tcPr anchor="ctr">
                    <a:solidFill>
                      <a:srgbClr val="FCE6E6"/>
                    </a:solidFill>
                  </a:tcPr>
                </a:tc>
                <a:tc>
                  <a:txBody>
                    <a:bodyPr/>
                    <a:lstStyle/>
                    <a:p>
                      <a:pPr algn="ctr"/>
                      <a:r>
                        <a:rPr lang="zh-CN" altLang="en-US" b="1" dirty="0">
                          <a:latin typeface="微软雅黑" panose="020B0503020204020204" pitchFamily="34" charset="-122"/>
                          <a:ea typeface="微软雅黑" panose="020B0503020204020204" pitchFamily="34" charset="-122"/>
                        </a:rPr>
                        <a:t>精度较高</a:t>
                      </a:r>
                    </a:p>
                  </a:txBody>
                  <a:tcPr anchor="ctr">
                    <a:solidFill>
                      <a:srgbClr val="F6ACAC">
                        <a:alpha val="29804"/>
                      </a:srgbClr>
                    </a:solidFill>
                  </a:tcPr>
                </a:tc>
                <a:extLst>
                  <a:ext uri="{0D108BD9-81ED-4DB2-BD59-A6C34878D82A}">
                    <a16:rowId xmlns:a16="http://schemas.microsoft.com/office/drawing/2014/main" val="3430106185"/>
                  </a:ext>
                </a:extLst>
              </a:tr>
              <a:tr h="504895">
                <a:tc>
                  <a:txBody>
                    <a:bodyPr/>
                    <a:lstStyle/>
                    <a:p>
                      <a:pPr algn="ctr"/>
                      <a:r>
                        <a:rPr lang="zh-CN" altLang="en-US" b="1" dirty="0">
                          <a:latin typeface="微软雅黑" panose="020B0503020204020204" pitchFamily="34" charset="-122"/>
                          <a:ea typeface="微软雅黑" panose="020B0503020204020204" pitchFamily="34" charset="-122"/>
                        </a:rPr>
                        <a:t>分布热点图</a:t>
                      </a:r>
                    </a:p>
                  </a:txBody>
                  <a:tcPr anchor="ctr">
                    <a:solidFill>
                      <a:srgbClr val="FCE6E6"/>
                    </a:solidFill>
                  </a:tcPr>
                </a:tc>
                <a:tc>
                  <a:txBody>
                    <a:bodyPr/>
                    <a:lstStyle/>
                    <a:p>
                      <a:pPr algn="ctr"/>
                      <a:r>
                        <a:rPr lang="en-US" altLang="zh-CN" b="1" dirty="0">
                          <a:latin typeface="微软雅黑" panose="020B0503020204020204" pitchFamily="34" charset="-122"/>
                          <a:ea typeface="微软雅黑" panose="020B0503020204020204" pitchFamily="34" charset="-122"/>
                        </a:rPr>
                        <a:t>1pt\9600Hz</a:t>
                      </a:r>
                      <a:endParaRPr lang="zh-CN" altLang="en-US" b="1"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b="1" dirty="0">
                          <a:latin typeface="微软雅黑" panose="020B0503020204020204" pitchFamily="34" charset="-122"/>
                          <a:ea typeface="微软雅黑" panose="020B0503020204020204" pitchFamily="34" charset="-122"/>
                        </a:rPr>
                        <a:t>1pt\20Hz</a:t>
                      </a:r>
                      <a:endParaRPr lang="zh-CN" altLang="en-US" b="1" dirty="0">
                        <a:latin typeface="微软雅黑" panose="020B0503020204020204" pitchFamily="34" charset="-122"/>
                        <a:ea typeface="微软雅黑" panose="020B0503020204020204" pitchFamily="34" charset="-122"/>
                      </a:endParaRPr>
                    </a:p>
                  </a:txBody>
                  <a:tcPr anchor="ctr"/>
                </a:tc>
                <a:tc>
                  <a:txBody>
                    <a:bodyPr/>
                    <a:lstStyle/>
                    <a:p>
                      <a:pPr algn="ctr"/>
                      <a:r>
                        <a:rPr lang="zh-CN" altLang="en-US" b="1" dirty="0">
                          <a:latin typeface="微软雅黑" panose="020B0503020204020204" pitchFamily="34" charset="-122"/>
                          <a:ea typeface="微软雅黑" panose="020B0503020204020204" pitchFamily="34" charset="-122"/>
                        </a:rPr>
                        <a:t>精度较高</a:t>
                      </a:r>
                    </a:p>
                  </a:txBody>
                  <a:tcPr anchor="ctr">
                    <a:solidFill>
                      <a:srgbClr val="FCE6E6"/>
                    </a:solidFill>
                  </a:tcPr>
                </a:tc>
                <a:extLst>
                  <a:ext uri="{0D108BD9-81ED-4DB2-BD59-A6C34878D82A}">
                    <a16:rowId xmlns:a16="http://schemas.microsoft.com/office/drawing/2014/main" val="1878404142"/>
                  </a:ext>
                </a:extLst>
              </a:tr>
              <a:tr h="504895">
                <a:tc>
                  <a:txBody>
                    <a:bodyPr/>
                    <a:lstStyle/>
                    <a:p>
                      <a:pPr algn="ctr"/>
                      <a:r>
                        <a:rPr lang="zh-CN" altLang="en-US" b="1" dirty="0">
                          <a:latin typeface="微软雅黑" panose="020B0503020204020204" pitchFamily="34" charset="-122"/>
                          <a:ea typeface="微软雅黑" panose="020B0503020204020204" pitchFamily="34" charset="-122"/>
                        </a:rPr>
                        <a:t>游戏帧率</a:t>
                      </a:r>
                    </a:p>
                  </a:txBody>
                  <a:tcPr anchor="ctr">
                    <a:solidFill>
                      <a:schemeClr val="accent1">
                        <a:lumMod val="20000"/>
                        <a:lumOff val="80000"/>
                      </a:schemeClr>
                    </a:solidFill>
                  </a:tcPr>
                </a:tc>
                <a:tc>
                  <a:txBody>
                    <a:bodyPr/>
                    <a:lstStyle/>
                    <a:p>
                      <a:pPr algn="ctr"/>
                      <a:r>
                        <a:rPr lang="zh-CN" altLang="en-US" b="1" dirty="0">
                          <a:latin typeface="微软雅黑" panose="020B0503020204020204" pitchFamily="34" charset="-122"/>
                          <a:ea typeface="微软雅黑" panose="020B0503020204020204" pitchFamily="34" charset="-122"/>
                        </a:rPr>
                        <a:t>≈</a:t>
                      </a:r>
                      <a:r>
                        <a:rPr lang="en-US" altLang="zh-CN" b="1" dirty="0">
                          <a:latin typeface="微软雅黑" panose="020B0503020204020204" pitchFamily="34" charset="-122"/>
                          <a:ea typeface="微软雅黑" panose="020B0503020204020204" pitchFamily="34" charset="-122"/>
                        </a:rPr>
                        <a:t>∞</a:t>
                      </a:r>
                      <a:r>
                        <a:rPr lang="zh-CN" altLang="en-US" b="1" dirty="0">
                          <a:latin typeface="微软雅黑" panose="020B0503020204020204" pitchFamily="34" charset="-122"/>
                          <a:ea typeface="微软雅黑" panose="020B0503020204020204" pitchFamily="34" charset="-122"/>
                        </a:rPr>
                        <a:t>（取决于计算速度）</a:t>
                      </a:r>
                    </a:p>
                  </a:txBody>
                  <a:tcPr anchor="ctr"/>
                </a:tc>
                <a:tc>
                  <a:txBody>
                    <a:bodyPr/>
                    <a:lstStyle/>
                    <a:p>
                      <a:pPr algn="ctr"/>
                      <a:r>
                        <a:rPr lang="en-US" altLang="zh-CN" b="1" dirty="0">
                          <a:latin typeface="微软雅黑" panose="020B0503020204020204" pitchFamily="34" charset="-122"/>
                          <a:ea typeface="微软雅黑" panose="020B0503020204020204" pitchFamily="34" charset="-122"/>
                        </a:rPr>
                        <a:t>20fps</a:t>
                      </a:r>
                      <a:endParaRPr lang="zh-CN" altLang="en-US" b="1" dirty="0">
                        <a:latin typeface="微软雅黑" panose="020B0503020204020204" pitchFamily="34" charset="-122"/>
                        <a:ea typeface="微软雅黑" panose="020B0503020204020204" pitchFamily="34" charset="-122"/>
                      </a:endParaRPr>
                    </a:p>
                  </a:txBody>
                  <a:tcPr anchor="ctr">
                    <a:solidFill>
                      <a:schemeClr val="accent1">
                        <a:lumMod val="20000"/>
                        <a:lumOff val="80000"/>
                      </a:schemeClr>
                    </a:solidFill>
                  </a:tcPr>
                </a:tc>
                <a:tc>
                  <a:txBody>
                    <a:bodyPr/>
                    <a:lstStyle/>
                    <a:p>
                      <a:pPr algn="ctr"/>
                      <a:r>
                        <a:rPr lang="zh-CN" altLang="en-US" b="1" dirty="0">
                          <a:latin typeface="微软雅黑" panose="020B0503020204020204" pitchFamily="34" charset="-122"/>
                          <a:ea typeface="微软雅黑" panose="020B0503020204020204" pitchFamily="34" charset="-122"/>
                        </a:rPr>
                        <a:t>达到简单游戏的要求，无视觉卡顿</a:t>
                      </a:r>
                    </a:p>
                  </a:txBody>
                  <a:tcPr anchor="ctr"/>
                </a:tc>
                <a:extLst>
                  <a:ext uri="{0D108BD9-81ED-4DB2-BD59-A6C34878D82A}">
                    <a16:rowId xmlns:a16="http://schemas.microsoft.com/office/drawing/2014/main" val="72915434"/>
                  </a:ext>
                </a:extLst>
              </a:tr>
              <a:tr h="504895">
                <a:tc>
                  <a:txBody>
                    <a:bodyPr/>
                    <a:lstStyle/>
                    <a:p>
                      <a:pPr algn="ctr"/>
                      <a:r>
                        <a:rPr lang="zh-CN" altLang="en-US" b="1" dirty="0">
                          <a:latin typeface="微软雅黑" panose="020B0503020204020204" pitchFamily="34" charset="-122"/>
                          <a:ea typeface="微软雅黑" panose="020B0503020204020204" pitchFamily="34" charset="-122"/>
                        </a:rPr>
                        <a:t>传输速度</a:t>
                      </a:r>
                    </a:p>
                  </a:txBody>
                  <a:tcPr anchor="ctr"/>
                </a:tc>
                <a:tc>
                  <a:txBody>
                    <a:bodyPr/>
                    <a:lstStyle/>
                    <a:p>
                      <a:pPr algn="ctr"/>
                      <a:r>
                        <a:rPr lang="en-US" altLang="zh-CN" b="1" dirty="0">
                          <a:latin typeface="微软雅黑" panose="020B0503020204020204" pitchFamily="34" charset="-122"/>
                          <a:ea typeface="微软雅黑" panose="020B0503020204020204" pitchFamily="34" charset="-122"/>
                        </a:rPr>
                        <a:t>1382400bps</a:t>
                      </a:r>
                      <a:endParaRPr lang="zh-CN" altLang="en-US" b="1"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b="1" dirty="0">
                          <a:latin typeface="微软雅黑" panose="020B0503020204020204" pitchFamily="34" charset="-122"/>
                          <a:ea typeface="微软雅黑" panose="020B0503020204020204" pitchFamily="34" charset="-122"/>
                        </a:rPr>
                        <a:t>9600bps</a:t>
                      </a:r>
                      <a:endParaRPr lang="zh-CN" altLang="en-US" b="1" dirty="0">
                        <a:latin typeface="微软雅黑" panose="020B0503020204020204" pitchFamily="34" charset="-122"/>
                        <a:ea typeface="微软雅黑" panose="020B0503020204020204" pitchFamily="34" charset="-122"/>
                      </a:endParaRPr>
                    </a:p>
                  </a:txBody>
                  <a:tcPr anchor="ctr"/>
                </a:tc>
                <a:tc>
                  <a:txBody>
                    <a:bodyPr/>
                    <a:lstStyle/>
                    <a:p>
                      <a:pPr algn="ctr"/>
                      <a:r>
                        <a:rPr lang="zh-CN" altLang="en-US" b="1" dirty="0">
                          <a:latin typeface="微软雅黑" panose="020B0503020204020204" pitchFamily="34" charset="-122"/>
                          <a:ea typeface="微软雅黑" panose="020B0503020204020204" pitchFamily="34" charset="-122"/>
                        </a:rPr>
                        <a:t>满足需求，和市场产品通用</a:t>
                      </a:r>
                    </a:p>
                  </a:txBody>
                  <a:tcPr anchor="ctr"/>
                </a:tc>
                <a:extLst>
                  <a:ext uri="{0D108BD9-81ED-4DB2-BD59-A6C34878D82A}">
                    <a16:rowId xmlns:a16="http://schemas.microsoft.com/office/drawing/2014/main" val="51892476"/>
                  </a:ext>
                </a:extLst>
              </a:tr>
              <a:tr h="504895">
                <a:tc>
                  <a:txBody>
                    <a:bodyPr/>
                    <a:lstStyle/>
                    <a:p>
                      <a:pPr algn="ctr"/>
                      <a:r>
                        <a:rPr lang="zh-CN" altLang="en-US" b="1" dirty="0">
                          <a:latin typeface="微软雅黑" panose="020B0503020204020204" pitchFamily="34" charset="-122"/>
                          <a:ea typeface="微软雅黑" panose="020B0503020204020204" pitchFamily="34" charset="-122"/>
                        </a:rPr>
                        <a:t>交互体验</a:t>
                      </a:r>
                    </a:p>
                  </a:txBody>
                  <a:tcPr anchor="ctr">
                    <a:solidFill>
                      <a:srgbClr val="FCE6E6"/>
                    </a:solidFill>
                  </a:tcPr>
                </a:tc>
                <a:tc>
                  <a:txBody>
                    <a:bodyPr/>
                    <a:lstStyle/>
                    <a:p>
                      <a:pPr algn="ctr"/>
                      <a:endParaRPr lang="zh-CN" altLang="en-US" b="1" dirty="0">
                        <a:latin typeface="微软雅黑" panose="020B0503020204020204" pitchFamily="34" charset="-122"/>
                        <a:ea typeface="微软雅黑" panose="020B0503020204020204" pitchFamily="34" charset="-122"/>
                      </a:endParaRPr>
                    </a:p>
                  </a:txBody>
                  <a:tcPr anchor="ctr"/>
                </a:tc>
                <a:tc>
                  <a:txBody>
                    <a:bodyPr/>
                    <a:lstStyle/>
                    <a:p>
                      <a:pPr algn="ctr"/>
                      <a:r>
                        <a:rPr lang="zh-CN" altLang="en-US" b="1" dirty="0">
                          <a:latin typeface="微软雅黑" panose="020B0503020204020204" pitchFamily="34" charset="-122"/>
                          <a:ea typeface="微软雅黑" panose="020B0503020204020204" pitchFamily="34" charset="-122"/>
                        </a:rPr>
                        <a:t>听</a:t>
                      </a:r>
                      <a:r>
                        <a:rPr lang="en-US" altLang="zh-CN" b="1" dirty="0">
                          <a:latin typeface="微软雅黑" panose="020B0503020204020204" pitchFamily="34" charset="-122"/>
                          <a:ea typeface="微软雅黑" panose="020B0503020204020204" pitchFamily="34" charset="-122"/>
                        </a:rPr>
                        <a:t>\</a:t>
                      </a:r>
                      <a:r>
                        <a:rPr lang="zh-CN" altLang="en-US" b="1" dirty="0">
                          <a:latin typeface="微软雅黑" panose="020B0503020204020204" pitchFamily="34" charset="-122"/>
                          <a:ea typeface="微软雅黑" panose="020B0503020204020204" pitchFamily="34" charset="-122"/>
                        </a:rPr>
                        <a:t>视</a:t>
                      </a:r>
                      <a:r>
                        <a:rPr lang="en-US" altLang="zh-CN" b="1" dirty="0">
                          <a:latin typeface="微软雅黑" panose="020B0503020204020204" pitchFamily="34" charset="-122"/>
                          <a:ea typeface="微软雅黑" panose="020B0503020204020204" pitchFamily="34" charset="-122"/>
                        </a:rPr>
                        <a:t>\</a:t>
                      </a:r>
                      <a:r>
                        <a:rPr lang="zh-CN" altLang="en-US" b="1" dirty="0">
                          <a:latin typeface="微软雅黑" panose="020B0503020204020204" pitchFamily="34" charset="-122"/>
                          <a:ea typeface="微软雅黑" panose="020B0503020204020204" pitchFamily="34" charset="-122"/>
                        </a:rPr>
                        <a:t>触觉</a:t>
                      </a:r>
                    </a:p>
                  </a:txBody>
                  <a:tcPr anchor="ctr">
                    <a:solidFill>
                      <a:srgbClr val="FCE6E6"/>
                    </a:solidFill>
                  </a:tcPr>
                </a:tc>
                <a:tc>
                  <a:txBody>
                    <a:bodyPr/>
                    <a:lstStyle/>
                    <a:p>
                      <a:pPr algn="ctr"/>
                      <a:r>
                        <a:rPr lang="zh-CN" altLang="en-US" b="1" dirty="0">
                          <a:latin typeface="微软雅黑" panose="020B0503020204020204" pitchFamily="34" charset="-122"/>
                          <a:ea typeface="微软雅黑" panose="020B0503020204020204" pitchFamily="34" charset="-122"/>
                        </a:rPr>
                        <a:t>多交互</a:t>
                      </a:r>
                    </a:p>
                  </a:txBody>
                  <a:tcPr anchor="ctr">
                    <a:solidFill>
                      <a:srgbClr val="FCE6E6"/>
                    </a:solidFill>
                  </a:tcPr>
                </a:tc>
                <a:extLst>
                  <a:ext uri="{0D108BD9-81ED-4DB2-BD59-A6C34878D82A}">
                    <a16:rowId xmlns:a16="http://schemas.microsoft.com/office/drawing/2014/main" val="555237515"/>
                  </a:ext>
                </a:extLst>
              </a:tr>
            </a:tbl>
          </a:graphicData>
        </a:graphic>
      </p:graphicFrame>
      <p:sp>
        <p:nvSpPr>
          <p:cNvPr id="5" name="矩形 4">
            <a:extLst>
              <a:ext uri="{FF2B5EF4-FFF2-40B4-BE49-F238E27FC236}">
                <a16:creationId xmlns:a16="http://schemas.microsoft.com/office/drawing/2014/main" id="{66614AB0-D48D-4FEC-ABDF-6E393DEC53CA}"/>
              </a:ext>
            </a:extLst>
          </p:cNvPr>
          <p:cNvSpPr/>
          <p:nvPr/>
        </p:nvSpPr>
        <p:spPr>
          <a:xfrm>
            <a:off x="422785" y="1129725"/>
            <a:ext cx="11572570" cy="458908"/>
          </a:xfrm>
          <a:prstGeom prst="rect">
            <a:avLst/>
          </a:prstGeom>
        </p:spPr>
        <p:txBody>
          <a:bodyPr wrap="square">
            <a:spAutoFit/>
          </a:bodyPr>
          <a:lstStyle/>
          <a:p>
            <a:pPr>
              <a:lnSpc>
                <a:spcPct val="150000"/>
              </a:lnSpc>
            </a:pPr>
            <a:r>
              <a:rPr lang="zh-CN" altLang="en-US" b="1" dirty="0">
                <a:latin typeface="微软雅黑" panose="020B0503020204020204" pitchFamily="34" charset="-122"/>
                <a:ea typeface="微软雅黑" panose="020B0503020204020204" pitchFamily="34" charset="-122"/>
              </a:rPr>
              <a:t>不同于测量性设计，游戏手柄有其综合设计需求，本次设计中并未采用各模块的最高采样</a:t>
            </a:r>
            <a:r>
              <a:rPr lang="en-US" altLang="zh-CN" b="1" dirty="0">
                <a:latin typeface="微软雅黑" panose="020B0503020204020204" pitchFamily="34" charset="-122"/>
                <a:ea typeface="微软雅黑" panose="020B0503020204020204" pitchFamily="34" charset="-122"/>
              </a:rPr>
              <a:t>/</a:t>
            </a:r>
            <a:r>
              <a:rPr lang="zh-CN" altLang="en-US" b="1" dirty="0">
                <a:latin typeface="微软雅黑" panose="020B0503020204020204" pitchFamily="34" charset="-122"/>
                <a:ea typeface="微软雅黑" panose="020B0503020204020204" pitchFamily="34" charset="-122"/>
              </a:rPr>
              <a:t>测量</a:t>
            </a:r>
            <a:r>
              <a:rPr lang="en-US" altLang="zh-CN" b="1" dirty="0">
                <a:latin typeface="微软雅黑" panose="020B0503020204020204" pitchFamily="34" charset="-122"/>
                <a:ea typeface="微软雅黑" panose="020B0503020204020204" pitchFamily="34" charset="-122"/>
              </a:rPr>
              <a:t>/</a:t>
            </a:r>
            <a:r>
              <a:rPr lang="zh-CN" altLang="en-US" b="1" dirty="0">
                <a:latin typeface="微软雅黑" panose="020B0503020204020204" pitchFamily="34" charset="-122"/>
                <a:ea typeface="微软雅黑" panose="020B0503020204020204" pitchFamily="34" charset="-122"/>
              </a:rPr>
              <a:t>传输精度。</a:t>
            </a:r>
            <a:endParaRPr lang="en-US" altLang="zh-CN" b="1" dirty="0">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id="{9F7F9E9D-77E6-4863-8D17-AF1EB274B578}"/>
              </a:ext>
            </a:extLst>
          </p:cNvPr>
          <p:cNvSpPr/>
          <p:nvPr/>
        </p:nvSpPr>
        <p:spPr>
          <a:xfrm>
            <a:off x="197488" y="6407084"/>
            <a:ext cx="6011582" cy="338554"/>
          </a:xfrm>
          <a:prstGeom prst="rect">
            <a:avLst/>
          </a:prstGeom>
        </p:spPr>
        <p:txBody>
          <a:bodyPr wrap="none">
            <a:spAutoFit/>
          </a:bodyPr>
          <a:lstStyle/>
          <a:p>
            <a:r>
              <a:rPr lang="en-US" altLang="zh-CN" sz="1600" b="1" dirty="0">
                <a:latin typeface="微软雅黑" panose="020B0503020204020204" pitchFamily="34" charset="-122"/>
                <a:ea typeface="微软雅黑" panose="020B0503020204020204" pitchFamily="34" charset="-122"/>
              </a:rPr>
              <a:t>[1]</a:t>
            </a:r>
            <a:r>
              <a:rPr lang="zh-CN" altLang="en-US" sz="1600" b="1" dirty="0">
                <a:latin typeface="微软雅黑" panose="020B0503020204020204" pitchFamily="34" charset="-122"/>
                <a:ea typeface="微软雅黑" panose="020B0503020204020204" pitchFamily="34" charset="-122"/>
              </a:rPr>
              <a:t>根据数据手册推算出的理论精度，实验中发现达不到这个精度</a:t>
            </a:r>
          </a:p>
        </p:txBody>
      </p:sp>
    </p:spTree>
    <p:extLst>
      <p:ext uri="{BB962C8B-B14F-4D97-AF65-F5344CB8AC3E}">
        <p14:creationId xmlns:p14="http://schemas.microsoft.com/office/powerpoint/2010/main" val="595290004"/>
      </p:ext>
    </p:extLst>
  </p:cSld>
  <p:clrMapOvr>
    <a:masterClrMapping/>
  </p:clrMapOvr>
  <mc:AlternateContent xmlns:mc="http://schemas.openxmlformats.org/markup-compatibility/2006" xmlns:p14="http://schemas.microsoft.com/office/powerpoint/2010/main">
    <mc:Choice Requires="p14">
      <p:transition spd="med" p14:dur="700" advTm="1180">
        <p:fade/>
      </p:transition>
    </mc:Choice>
    <mc:Fallback xmlns="">
      <p:transition spd="med" advTm="1180">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A1F7DB31-A6DB-4622-A6FB-BC3E9BD42115}" type="slidenum">
              <a:rPr lang="zh-CN" altLang="en-US" smtClean="0"/>
              <a:t>22</a:t>
            </a:fld>
            <a:endParaRPr lang="zh-CN" altLang="en-US" dirty="0"/>
          </a:p>
        </p:txBody>
      </p:sp>
      <p:grpSp>
        <p:nvGrpSpPr>
          <p:cNvPr id="16" name="组合 15"/>
          <p:cNvGrpSpPr/>
          <p:nvPr/>
        </p:nvGrpSpPr>
        <p:grpSpPr>
          <a:xfrm>
            <a:off x="-1" y="-45010"/>
            <a:ext cx="12192001" cy="1129773"/>
            <a:chOff x="-1" y="-5682"/>
            <a:chExt cx="12192001" cy="1129773"/>
          </a:xfrm>
        </p:grpSpPr>
        <p:sp>
          <p:nvSpPr>
            <p:cNvPr id="17" name="矩形 16"/>
            <p:cNvSpPr/>
            <p:nvPr/>
          </p:nvSpPr>
          <p:spPr>
            <a:xfrm flipV="1">
              <a:off x="-1" y="-8"/>
              <a:ext cx="9412941" cy="982517"/>
            </a:xfrm>
            <a:prstGeom prst="rect">
              <a:avLst/>
            </a:prstGeom>
            <a:solidFill>
              <a:srgbClr val="7030A0">
                <a:alpha val="80000"/>
              </a:srgb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279026" y="-5682"/>
              <a:ext cx="7399245" cy="793487"/>
            </a:xfrm>
            <a:prstGeom prst="rect">
              <a:avLst/>
            </a:prstGeom>
          </p:spPr>
          <p:txBody>
            <a:bodyPr wrap="square">
              <a:spAutoFit/>
            </a:bodyPr>
            <a:lstStyle/>
            <a:p>
              <a:pPr>
                <a:lnSpc>
                  <a:spcPct val="150000"/>
                </a:lnSpc>
              </a:pPr>
              <a:endParaRPr lang="zh-CN" altLang="en-US" sz="3600" b="1" dirty="0">
                <a:solidFill>
                  <a:schemeClr val="bg1"/>
                </a:solidFill>
                <a:latin typeface="+mj-ea"/>
                <a:ea typeface="+mj-ea"/>
              </a:endParaRPr>
            </a:p>
          </p:txBody>
        </p:sp>
        <p:sp>
          <p:nvSpPr>
            <p:cNvPr id="19" name="矩形 18"/>
            <p:cNvSpPr/>
            <p:nvPr/>
          </p:nvSpPr>
          <p:spPr>
            <a:xfrm flipV="1">
              <a:off x="0" y="1047628"/>
              <a:ext cx="12192000" cy="76463"/>
            </a:xfrm>
            <a:prstGeom prst="rect">
              <a:avLst/>
            </a:prstGeom>
            <a:solidFill>
              <a:srgbClr val="7030A0">
                <a:alpha val="80000"/>
              </a:srgb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0" name="图片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10008" y="238279"/>
              <a:ext cx="1980288" cy="612460"/>
            </a:xfrm>
            <a:prstGeom prst="rect">
              <a:avLst/>
            </a:prstGeom>
          </p:spPr>
        </p:pic>
      </p:grpSp>
      <p:sp>
        <p:nvSpPr>
          <p:cNvPr id="2" name="矩形 1">
            <a:extLst>
              <a:ext uri="{FF2B5EF4-FFF2-40B4-BE49-F238E27FC236}">
                <a16:creationId xmlns:a16="http://schemas.microsoft.com/office/drawing/2014/main" id="{556BD4C4-4FF3-42FB-AF6E-0AB97CD4B1C3}"/>
              </a:ext>
            </a:extLst>
          </p:cNvPr>
          <p:cNvSpPr/>
          <p:nvPr/>
        </p:nvSpPr>
        <p:spPr>
          <a:xfrm>
            <a:off x="167980" y="168084"/>
            <a:ext cx="5283819" cy="646331"/>
          </a:xfrm>
          <a:prstGeom prst="rect">
            <a:avLst/>
          </a:prstGeom>
        </p:spPr>
        <p:txBody>
          <a:bodyPr wrap="none">
            <a:spAutoFit/>
          </a:bodyPr>
          <a:lstStyle/>
          <a:p>
            <a:r>
              <a:rPr lang="en-US" altLang="zh-CN" sz="3600" b="1" dirty="0">
                <a:ln w="0"/>
                <a:solidFill>
                  <a:schemeClr val="bg1"/>
                </a:solidFill>
                <a:latin typeface="+mj-ea"/>
                <a:ea typeface="+mj-ea"/>
              </a:rPr>
              <a:t>5.1 </a:t>
            </a:r>
            <a:r>
              <a:rPr lang="zh-CN" altLang="en-US" sz="3600" b="1" dirty="0">
                <a:ln w="0"/>
                <a:solidFill>
                  <a:schemeClr val="bg1"/>
                </a:solidFill>
                <a:latin typeface="+mj-ea"/>
                <a:ea typeface="+mj-ea"/>
              </a:rPr>
              <a:t>实验难点和解决策略</a:t>
            </a:r>
            <a:endParaRPr lang="en-US" altLang="zh-CN" sz="3600" b="1" dirty="0">
              <a:ln w="0"/>
              <a:solidFill>
                <a:schemeClr val="bg1"/>
              </a:solidFill>
              <a:latin typeface="+mj-ea"/>
              <a:ea typeface="+mj-ea"/>
            </a:endParaRPr>
          </a:p>
        </p:txBody>
      </p:sp>
      <p:sp>
        <p:nvSpPr>
          <p:cNvPr id="9" name="矩形 8">
            <a:extLst>
              <a:ext uri="{FF2B5EF4-FFF2-40B4-BE49-F238E27FC236}">
                <a16:creationId xmlns:a16="http://schemas.microsoft.com/office/drawing/2014/main" id="{66BCD24D-F859-4F41-9813-6A1C2F7E986F}"/>
              </a:ext>
            </a:extLst>
          </p:cNvPr>
          <p:cNvSpPr/>
          <p:nvPr/>
        </p:nvSpPr>
        <p:spPr>
          <a:xfrm>
            <a:off x="522999" y="1281652"/>
            <a:ext cx="11295375" cy="1848583"/>
          </a:xfrm>
          <a:prstGeom prst="rect">
            <a:avLst/>
          </a:prstGeom>
        </p:spPr>
        <p:txBody>
          <a:bodyPr wrap="square">
            <a:spAutoFit/>
          </a:bodyPr>
          <a:lstStyle/>
          <a:p>
            <a:pPr>
              <a:lnSpc>
                <a:spcPct val="150000"/>
              </a:lnSpc>
            </a:pPr>
            <a:r>
              <a:rPr lang="en-US" altLang="zh-CN" sz="2400" b="1" dirty="0">
                <a:solidFill>
                  <a:srgbClr val="7030A0"/>
                </a:solidFill>
                <a:latin typeface="微软雅黑" panose="020B0503020204020204" pitchFamily="34" charset="-122"/>
                <a:ea typeface="微软雅黑" panose="020B0503020204020204" pitchFamily="34" charset="-122"/>
              </a:rPr>
              <a:t>1</a:t>
            </a:r>
            <a:r>
              <a:rPr lang="zh-CN" altLang="en-US" sz="2400" b="1" dirty="0">
                <a:solidFill>
                  <a:srgbClr val="7030A0"/>
                </a:solidFill>
                <a:latin typeface="微软雅黑" panose="020B0503020204020204" pitchFamily="34" charset="-122"/>
                <a:ea typeface="微软雅黑" panose="020B0503020204020204" pitchFamily="34" charset="-122"/>
              </a:rPr>
              <a:t>、心率监测传感器与手指贴合的问题</a:t>
            </a:r>
            <a:endParaRPr lang="en-US" altLang="zh-CN" sz="2400" b="1" dirty="0">
              <a:solidFill>
                <a:srgbClr val="7030A0"/>
              </a:solidFill>
              <a:latin typeface="微软雅黑" panose="020B0503020204020204" pitchFamily="34" charset="-122"/>
              <a:ea typeface="微软雅黑" panose="020B0503020204020204" pitchFamily="34" charset="-122"/>
            </a:endParaRPr>
          </a:p>
          <a:p>
            <a:pPr>
              <a:lnSpc>
                <a:spcPct val="150000"/>
              </a:lnSpc>
            </a:pPr>
            <a:r>
              <a:rPr lang="en-US" altLang="zh-CN" b="1" dirty="0">
                <a:latin typeface="微软雅黑" panose="020B0503020204020204" pitchFamily="34" charset="-122"/>
                <a:ea typeface="微软雅黑" panose="020B0503020204020204" pitchFamily="34" charset="-122"/>
              </a:rPr>
              <a:t>      </a:t>
            </a:r>
            <a:r>
              <a:rPr lang="zh-CN" altLang="en-US" b="1" dirty="0">
                <a:latin typeface="微软雅黑" panose="020B0503020204020204" pitchFamily="34" charset="-122"/>
                <a:ea typeface="微软雅黑" panose="020B0503020204020204" pitchFamily="34" charset="-122"/>
              </a:rPr>
              <a:t>在游戏手柄中加入心率检测模块为交互性游戏体验提供了开创性的思路。但是，玩家在操作中，可能会不自主地移动食指位置，导致输入信号干扰。这个问题尚未完好解决。备选解决策略为：指套、搭扣性紧固装置、粘合性紧固装置。</a:t>
            </a:r>
            <a:endParaRPr lang="zh-CN" altLang="en-US" dirty="0"/>
          </a:p>
        </p:txBody>
      </p:sp>
      <p:sp>
        <p:nvSpPr>
          <p:cNvPr id="10" name="矩形 9">
            <a:extLst>
              <a:ext uri="{FF2B5EF4-FFF2-40B4-BE49-F238E27FC236}">
                <a16:creationId xmlns:a16="http://schemas.microsoft.com/office/drawing/2014/main" id="{757B44D4-2598-4924-B938-5546E272FE7F}"/>
              </a:ext>
            </a:extLst>
          </p:cNvPr>
          <p:cNvSpPr/>
          <p:nvPr/>
        </p:nvSpPr>
        <p:spPr>
          <a:xfrm>
            <a:off x="522999" y="3183217"/>
            <a:ext cx="11295375" cy="1848583"/>
          </a:xfrm>
          <a:prstGeom prst="rect">
            <a:avLst/>
          </a:prstGeom>
        </p:spPr>
        <p:txBody>
          <a:bodyPr wrap="square">
            <a:spAutoFit/>
          </a:bodyPr>
          <a:lstStyle/>
          <a:p>
            <a:pPr>
              <a:lnSpc>
                <a:spcPct val="150000"/>
              </a:lnSpc>
            </a:pPr>
            <a:r>
              <a:rPr lang="en-US" altLang="zh-CN" sz="2400" b="1" dirty="0">
                <a:solidFill>
                  <a:srgbClr val="7030A0"/>
                </a:solidFill>
                <a:latin typeface="微软雅黑" panose="020B0503020204020204" pitchFamily="34" charset="-122"/>
                <a:ea typeface="微软雅黑" panose="020B0503020204020204" pitchFamily="34" charset="-122"/>
              </a:rPr>
              <a:t>2</a:t>
            </a:r>
            <a:r>
              <a:rPr lang="zh-CN" altLang="en-US" sz="2400" b="1" dirty="0">
                <a:solidFill>
                  <a:srgbClr val="7030A0"/>
                </a:solidFill>
                <a:latin typeface="微软雅黑" panose="020B0503020204020204" pitchFamily="34" charset="-122"/>
                <a:ea typeface="微软雅黑" panose="020B0503020204020204" pitchFamily="34" charset="-122"/>
              </a:rPr>
              <a:t>、数据传输格式</a:t>
            </a:r>
            <a:endParaRPr lang="en-US" altLang="zh-CN" sz="2400" b="1" dirty="0">
              <a:solidFill>
                <a:srgbClr val="7030A0"/>
              </a:solidFill>
              <a:latin typeface="微软雅黑" panose="020B0503020204020204" pitchFamily="34" charset="-122"/>
              <a:ea typeface="微软雅黑" panose="020B0503020204020204" pitchFamily="34" charset="-122"/>
            </a:endParaRPr>
          </a:p>
          <a:p>
            <a:pPr>
              <a:lnSpc>
                <a:spcPct val="150000"/>
              </a:lnSpc>
            </a:pPr>
            <a:r>
              <a:rPr lang="en-US" altLang="zh-CN" b="1" dirty="0">
                <a:latin typeface="微软雅黑" panose="020B0503020204020204" pitchFamily="34" charset="-122"/>
                <a:ea typeface="微软雅黑" panose="020B0503020204020204" pitchFamily="34" charset="-122"/>
              </a:rPr>
              <a:t>      Arduino </a:t>
            </a:r>
            <a:r>
              <a:rPr lang="zh-CN" altLang="en-US" b="1" dirty="0">
                <a:latin typeface="微软雅黑" panose="020B0503020204020204" pitchFamily="34" charset="-122"/>
                <a:ea typeface="微软雅黑" panose="020B0503020204020204" pitchFamily="34" charset="-122"/>
              </a:rPr>
              <a:t>内部有其特殊的数据存储方式。如整数占</a:t>
            </a:r>
            <a:r>
              <a:rPr lang="en-US" altLang="zh-CN" b="1" dirty="0">
                <a:latin typeface="微软雅黑" panose="020B0503020204020204" pitchFamily="34" charset="-122"/>
                <a:ea typeface="微软雅黑" panose="020B0503020204020204" pitchFamily="34" charset="-122"/>
              </a:rPr>
              <a:t>2</a:t>
            </a:r>
            <a:r>
              <a:rPr lang="zh-CN" altLang="en-US" b="1" dirty="0">
                <a:latin typeface="微软雅黑" panose="020B0503020204020204" pitchFamily="34" charset="-122"/>
                <a:ea typeface="微软雅黑" panose="020B0503020204020204" pitchFamily="34" charset="-122"/>
              </a:rPr>
              <a:t>字节，浮点数占</a:t>
            </a:r>
            <a:r>
              <a:rPr lang="en-US" altLang="zh-CN" b="1" dirty="0">
                <a:latin typeface="微软雅黑" panose="020B0503020204020204" pitchFamily="34" charset="-122"/>
                <a:ea typeface="微软雅黑" panose="020B0503020204020204" pitchFamily="34" charset="-122"/>
              </a:rPr>
              <a:t>4</a:t>
            </a:r>
            <a:r>
              <a:rPr lang="zh-CN" altLang="en-US" b="1" dirty="0">
                <a:latin typeface="微软雅黑" panose="020B0503020204020204" pitchFamily="34" charset="-122"/>
                <a:ea typeface="微软雅黑" panose="020B0503020204020204" pitchFamily="34" charset="-122"/>
              </a:rPr>
              <a:t>字节。和</a:t>
            </a:r>
            <a:r>
              <a:rPr lang="en-US" altLang="zh-CN" b="1" dirty="0">
                <a:latin typeface="微软雅黑" panose="020B0503020204020204" pitchFamily="34" charset="-122"/>
                <a:ea typeface="微软雅黑" panose="020B0503020204020204" pitchFamily="34" charset="-122"/>
              </a:rPr>
              <a:t>64</a:t>
            </a:r>
            <a:r>
              <a:rPr lang="zh-CN" altLang="en-US" b="1" dirty="0">
                <a:latin typeface="微软雅黑" panose="020B0503020204020204" pitchFamily="34" charset="-122"/>
                <a:ea typeface="微软雅黑" panose="020B0503020204020204" pitchFamily="34" charset="-122"/>
              </a:rPr>
              <a:t>位</a:t>
            </a:r>
            <a:r>
              <a:rPr lang="en-US" altLang="zh-CN" b="1" dirty="0">
                <a:latin typeface="微软雅黑" panose="020B0503020204020204" pitchFamily="34" charset="-122"/>
                <a:ea typeface="微软雅黑" panose="020B0503020204020204" pitchFamily="34" charset="-122"/>
              </a:rPr>
              <a:t>PC</a:t>
            </a:r>
            <a:r>
              <a:rPr lang="zh-CN" altLang="en-US" b="1" dirty="0">
                <a:latin typeface="微软雅黑" panose="020B0503020204020204" pitchFamily="34" charset="-122"/>
                <a:ea typeface="微软雅黑" panose="020B0503020204020204" pitchFamily="34" charset="-122"/>
              </a:rPr>
              <a:t>机的通用编码方式有很大区别。因此，利用串口发送数据必须额外编写数据解码程序，并严格监控数据字长。此外，为防止数据错位，应该加入数据头进行较验。</a:t>
            </a:r>
            <a:endParaRPr lang="zh-CN" altLang="en-US" dirty="0"/>
          </a:p>
        </p:txBody>
      </p:sp>
      <p:sp>
        <p:nvSpPr>
          <p:cNvPr id="11" name="矩形 10">
            <a:extLst>
              <a:ext uri="{FF2B5EF4-FFF2-40B4-BE49-F238E27FC236}">
                <a16:creationId xmlns:a16="http://schemas.microsoft.com/office/drawing/2014/main" id="{4081B087-25BE-489B-8380-A83B797E6726}"/>
              </a:ext>
            </a:extLst>
          </p:cNvPr>
          <p:cNvSpPr/>
          <p:nvPr/>
        </p:nvSpPr>
        <p:spPr>
          <a:xfrm>
            <a:off x="522999" y="5009417"/>
            <a:ext cx="11295375" cy="1017586"/>
          </a:xfrm>
          <a:prstGeom prst="rect">
            <a:avLst/>
          </a:prstGeom>
        </p:spPr>
        <p:txBody>
          <a:bodyPr wrap="square">
            <a:spAutoFit/>
          </a:bodyPr>
          <a:lstStyle/>
          <a:p>
            <a:pPr>
              <a:lnSpc>
                <a:spcPct val="150000"/>
              </a:lnSpc>
            </a:pPr>
            <a:r>
              <a:rPr lang="en-US" altLang="zh-CN" sz="2400" b="1" dirty="0">
                <a:solidFill>
                  <a:srgbClr val="7030A0"/>
                </a:solidFill>
                <a:latin typeface="微软雅黑" panose="020B0503020204020204" pitchFamily="34" charset="-122"/>
                <a:ea typeface="微软雅黑" panose="020B0503020204020204" pitchFamily="34" charset="-122"/>
              </a:rPr>
              <a:t>3</a:t>
            </a:r>
            <a:r>
              <a:rPr lang="zh-CN" altLang="en-US" sz="2400" b="1" dirty="0">
                <a:solidFill>
                  <a:srgbClr val="7030A0"/>
                </a:solidFill>
                <a:latin typeface="微软雅黑" panose="020B0503020204020204" pitchFamily="34" charset="-122"/>
                <a:ea typeface="微软雅黑" panose="020B0503020204020204" pitchFamily="34" charset="-122"/>
              </a:rPr>
              <a:t>、游戏编程</a:t>
            </a:r>
            <a:endParaRPr lang="en-US" altLang="zh-CN" sz="2400" b="1" dirty="0">
              <a:solidFill>
                <a:srgbClr val="7030A0"/>
              </a:solidFill>
              <a:latin typeface="微软雅黑" panose="020B0503020204020204" pitchFamily="34" charset="-122"/>
              <a:ea typeface="微软雅黑" panose="020B0503020204020204" pitchFamily="34" charset="-122"/>
            </a:endParaRPr>
          </a:p>
          <a:p>
            <a:pPr>
              <a:lnSpc>
                <a:spcPct val="150000"/>
              </a:lnSpc>
            </a:pPr>
            <a:r>
              <a:rPr lang="en-US" altLang="zh-CN" b="1" dirty="0">
                <a:latin typeface="微软雅黑" panose="020B0503020204020204" pitchFamily="34" charset="-122"/>
                <a:ea typeface="微软雅黑" panose="020B0503020204020204" pitchFamily="34" charset="-122"/>
              </a:rPr>
              <a:t>      </a:t>
            </a:r>
            <a:r>
              <a:rPr lang="zh-CN" altLang="en-US" b="1" dirty="0">
                <a:latin typeface="微软雅黑" panose="020B0503020204020204" pitchFamily="34" charset="-122"/>
                <a:ea typeface="微软雅黑" panose="020B0503020204020204" pitchFamily="34" charset="-122"/>
              </a:rPr>
              <a:t>初次接触图形游戏编程，妥善利用网络资源，善查</a:t>
            </a:r>
            <a:r>
              <a:rPr lang="en-US" altLang="zh-CN" b="1" dirty="0">
                <a:latin typeface="微软雅黑" panose="020B0503020204020204" pitchFamily="34" charset="-122"/>
                <a:ea typeface="微软雅黑" panose="020B0503020204020204" pitchFamily="34" charset="-122"/>
              </a:rPr>
              <a:t>API</a:t>
            </a:r>
            <a:r>
              <a:rPr lang="zh-CN" altLang="en-US" b="1" dirty="0">
                <a:latin typeface="微软雅黑" panose="020B0503020204020204" pitchFamily="34" charset="-122"/>
                <a:ea typeface="微软雅黑" panose="020B0503020204020204" pitchFamily="34" charset="-122"/>
              </a:rPr>
              <a:t>手册。</a:t>
            </a:r>
            <a:endParaRPr lang="zh-CN" altLang="en-US" dirty="0"/>
          </a:p>
        </p:txBody>
      </p:sp>
    </p:spTree>
    <p:extLst>
      <p:ext uri="{BB962C8B-B14F-4D97-AF65-F5344CB8AC3E}">
        <p14:creationId xmlns:p14="http://schemas.microsoft.com/office/powerpoint/2010/main" val="2826494368"/>
      </p:ext>
    </p:extLst>
  </p:cSld>
  <p:clrMapOvr>
    <a:masterClrMapping/>
  </p:clrMapOvr>
  <mc:AlternateContent xmlns:mc="http://schemas.openxmlformats.org/markup-compatibility/2006" xmlns:p14="http://schemas.microsoft.com/office/powerpoint/2010/main">
    <mc:Choice Requires="p14">
      <p:transition spd="med" p14:dur="700" advTm="1180">
        <p:fade/>
      </p:transition>
    </mc:Choice>
    <mc:Fallback xmlns="">
      <p:transition spd="med" advTm="1180">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A1F7DB31-A6DB-4622-A6FB-BC3E9BD42115}" type="slidenum">
              <a:rPr lang="zh-CN" altLang="en-US" smtClean="0"/>
              <a:t>23</a:t>
            </a:fld>
            <a:endParaRPr lang="zh-CN" altLang="en-US" dirty="0"/>
          </a:p>
        </p:txBody>
      </p:sp>
      <p:grpSp>
        <p:nvGrpSpPr>
          <p:cNvPr id="16" name="组合 15"/>
          <p:cNvGrpSpPr/>
          <p:nvPr/>
        </p:nvGrpSpPr>
        <p:grpSpPr>
          <a:xfrm>
            <a:off x="-1" y="-45010"/>
            <a:ext cx="12192001" cy="1129773"/>
            <a:chOff x="-1" y="-5682"/>
            <a:chExt cx="12192001" cy="1129773"/>
          </a:xfrm>
        </p:grpSpPr>
        <p:sp>
          <p:nvSpPr>
            <p:cNvPr id="17" name="矩形 16"/>
            <p:cNvSpPr/>
            <p:nvPr/>
          </p:nvSpPr>
          <p:spPr>
            <a:xfrm flipV="1">
              <a:off x="-1" y="-8"/>
              <a:ext cx="9412941" cy="982517"/>
            </a:xfrm>
            <a:prstGeom prst="rect">
              <a:avLst/>
            </a:prstGeom>
            <a:solidFill>
              <a:srgbClr val="7030A0">
                <a:alpha val="80000"/>
              </a:srgb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279026" y="-5682"/>
              <a:ext cx="7399245" cy="793487"/>
            </a:xfrm>
            <a:prstGeom prst="rect">
              <a:avLst/>
            </a:prstGeom>
          </p:spPr>
          <p:txBody>
            <a:bodyPr wrap="square">
              <a:spAutoFit/>
            </a:bodyPr>
            <a:lstStyle/>
            <a:p>
              <a:pPr>
                <a:lnSpc>
                  <a:spcPct val="150000"/>
                </a:lnSpc>
              </a:pPr>
              <a:endParaRPr lang="zh-CN" altLang="en-US" sz="3600" b="1" dirty="0">
                <a:solidFill>
                  <a:schemeClr val="bg1"/>
                </a:solidFill>
                <a:latin typeface="+mj-ea"/>
                <a:ea typeface="+mj-ea"/>
              </a:endParaRPr>
            </a:p>
          </p:txBody>
        </p:sp>
        <p:sp>
          <p:nvSpPr>
            <p:cNvPr id="19" name="矩形 18"/>
            <p:cNvSpPr/>
            <p:nvPr/>
          </p:nvSpPr>
          <p:spPr>
            <a:xfrm flipV="1">
              <a:off x="0" y="1047628"/>
              <a:ext cx="12192000" cy="76463"/>
            </a:xfrm>
            <a:prstGeom prst="rect">
              <a:avLst/>
            </a:prstGeom>
            <a:solidFill>
              <a:srgbClr val="7030A0">
                <a:alpha val="80000"/>
              </a:srgb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0" name="图片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10008" y="238279"/>
              <a:ext cx="1980288" cy="612460"/>
            </a:xfrm>
            <a:prstGeom prst="rect">
              <a:avLst/>
            </a:prstGeom>
          </p:spPr>
        </p:pic>
      </p:grpSp>
      <p:sp>
        <p:nvSpPr>
          <p:cNvPr id="2" name="矩形 1">
            <a:extLst>
              <a:ext uri="{FF2B5EF4-FFF2-40B4-BE49-F238E27FC236}">
                <a16:creationId xmlns:a16="http://schemas.microsoft.com/office/drawing/2014/main" id="{556BD4C4-4FF3-42FB-AF6E-0AB97CD4B1C3}"/>
              </a:ext>
            </a:extLst>
          </p:cNvPr>
          <p:cNvSpPr/>
          <p:nvPr/>
        </p:nvSpPr>
        <p:spPr>
          <a:xfrm>
            <a:off x="167980" y="168084"/>
            <a:ext cx="2967479" cy="646331"/>
          </a:xfrm>
          <a:prstGeom prst="rect">
            <a:avLst/>
          </a:prstGeom>
        </p:spPr>
        <p:txBody>
          <a:bodyPr wrap="none">
            <a:spAutoFit/>
          </a:bodyPr>
          <a:lstStyle/>
          <a:p>
            <a:r>
              <a:rPr lang="en-US" altLang="zh-CN" sz="3600" b="1" dirty="0">
                <a:ln w="0"/>
                <a:solidFill>
                  <a:schemeClr val="bg1"/>
                </a:solidFill>
                <a:latin typeface="+mj-ea"/>
                <a:ea typeface="+mj-ea"/>
              </a:rPr>
              <a:t>5.2 </a:t>
            </a:r>
            <a:r>
              <a:rPr lang="zh-CN" altLang="en-US" sz="3600" b="1" dirty="0">
                <a:ln w="0"/>
                <a:solidFill>
                  <a:schemeClr val="bg1"/>
                </a:solidFill>
                <a:latin typeface="+mj-ea"/>
                <a:ea typeface="+mj-ea"/>
              </a:rPr>
              <a:t>项目展望</a:t>
            </a:r>
            <a:endParaRPr lang="en-US" altLang="zh-CN" sz="3600" b="1" dirty="0">
              <a:ln w="0"/>
              <a:solidFill>
                <a:schemeClr val="bg1"/>
              </a:solidFill>
              <a:latin typeface="+mj-ea"/>
              <a:ea typeface="+mj-ea"/>
            </a:endParaRPr>
          </a:p>
        </p:txBody>
      </p:sp>
      <p:sp>
        <p:nvSpPr>
          <p:cNvPr id="4" name="矩形 3">
            <a:extLst>
              <a:ext uri="{FF2B5EF4-FFF2-40B4-BE49-F238E27FC236}">
                <a16:creationId xmlns:a16="http://schemas.microsoft.com/office/drawing/2014/main" id="{7D43022A-B447-4518-A512-CB8E4450F3A4}"/>
              </a:ext>
            </a:extLst>
          </p:cNvPr>
          <p:cNvSpPr/>
          <p:nvPr/>
        </p:nvSpPr>
        <p:spPr>
          <a:xfrm>
            <a:off x="388374" y="1554739"/>
            <a:ext cx="11415252" cy="4528259"/>
          </a:xfrm>
          <a:prstGeom prst="rect">
            <a:avLst/>
          </a:prstGeom>
        </p:spPr>
        <p:txBody>
          <a:bodyPr wrap="square">
            <a:spAutoFit/>
          </a:bodyPr>
          <a:lstStyle/>
          <a:p>
            <a:pPr>
              <a:lnSpc>
                <a:spcPct val="150000"/>
              </a:lnSpc>
            </a:pPr>
            <a:r>
              <a:rPr lang="zh-CN" altLang="en-US" sz="2400" b="1" dirty="0">
                <a:latin typeface="微软雅黑" panose="020B0503020204020204" pitchFamily="34" charset="-122"/>
                <a:ea typeface="微软雅黑" panose="020B0503020204020204" pitchFamily="34" charset="-122"/>
              </a:rPr>
              <a:t>      纵观整个手柄的设计过程，最终成品基本实现了前期的全部预想，能够较为灵敏地操控游戏主角的位置移动和体型缩放，达到了</a:t>
            </a:r>
            <a:r>
              <a:rPr lang="zh-CN" altLang="en-US" sz="2400" b="1" dirty="0">
                <a:solidFill>
                  <a:srgbClr val="7030A0"/>
                </a:solidFill>
                <a:latin typeface="微软雅黑" panose="020B0503020204020204" pitchFamily="34" charset="-122"/>
                <a:ea typeface="微软雅黑" panose="020B0503020204020204" pitchFamily="34" charset="-122"/>
              </a:rPr>
              <a:t>“多交互”</a:t>
            </a:r>
            <a:r>
              <a:rPr lang="zh-CN" altLang="en-US" sz="2400" b="1" dirty="0">
                <a:latin typeface="微软雅黑" panose="020B0503020204020204" pitchFamily="34" charset="-122"/>
                <a:ea typeface="微软雅黑" panose="020B0503020204020204" pitchFamily="34" charset="-122"/>
              </a:rPr>
              <a:t>和</a:t>
            </a:r>
            <a:r>
              <a:rPr lang="zh-CN" altLang="en-US" sz="2400" b="1" dirty="0">
                <a:solidFill>
                  <a:srgbClr val="7030A0"/>
                </a:solidFill>
                <a:latin typeface="微软雅黑" panose="020B0503020204020204" pitchFamily="34" charset="-122"/>
                <a:ea typeface="微软雅黑" panose="020B0503020204020204" pitchFamily="34" charset="-122"/>
              </a:rPr>
              <a:t>“体感控制”</a:t>
            </a:r>
            <a:r>
              <a:rPr lang="zh-CN" altLang="en-US" sz="2400" b="1" dirty="0">
                <a:latin typeface="微软雅黑" panose="020B0503020204020204" pitchFamily="34" charset="-122"/>
                <a:ea typeface="微软雅黑" panose="020B0503020204020204" pitchFamily="34" charset="-122"/>
              </a:rPr>
              <a:t>两方面要求，且又加入了</a:t>
            </a:r>
            <a:r>
              <a:rPr lang="zh-CN" altLang="en-US" sz="2400" b="1" dirty="0">
                <a:solidFill>
                  <a:srgbClr val="7030A0"/>
                </a:solidFill>
                <a:latin typeface="微软雅黑" panose="020B0503020204020204" pitchFamily="34" charset="-122"/>
                <a:ea typeface="微软雅黑" panose="020B0503020204020204" pitchFamily="34" charset="-122"/>
              </a:rPr>
              <a:t>心率检测、游戏报告等多个创新点</a:t>
            </a:r>
            <a:r>
              <a:rPr lang="zh-CN" altLang="en-US" sz="2400" b="1" dirty="0">
                <a:latin typeface="微软雅黑" panose="020B0503020204020204" pitchFamily="34" charset="-122"/>
                <a:ea typeface="微软雅黑" panose="020B0503020204020204" pitchFamily="34" charset="-122"/>
              </a:rPr>
              <a:t>。从性能指标的分析来看，手柄在游戏帧数方面还可再做提高。未来，我们将根据用户的需求反响决定是否对心率检测做后续的改善，如对手指位置进行固定、换用稳定性更高的传感器等；针对手柄较为简陋的外形封装，我们希望从人体工程学出发，设计定制轻便树脂材料外壳，使手柄持感更为舒适；并进一步丰富手柄支持的游戏库，</a:t>
            </a:r>
            <a:r>
              <a:rPr lang="zh-CN" altLang="en-US" sz="2400" b="1" dirty="0">
                <a:solidFill>
                  <a:srgbClr val="7030A0"/>
                </a:solidFill>
                <a:latin typeface="微软雅黑" panose="020B0503020204020204" pitchFamily="34" charset="-122"/>
                <a:ea typeface="微软雅黑" panose="020B0503020204020204" pitchFamily="34" charset="-122"/>
              </a:rPr>
              <a:t>真正实现一款高性价比、面向市场的体感游戏手柄</a:t>
            </a:r>
            <a:r>
              <a:rPr lang="zh-CN" altLang="en-US" sz="2400" b="1" dirty="0">
                <a:latin typeface="微软雅黑" panose="020B0503020204020204" pitchFamily="34" charset="-122"/>
                <a:ea typeface="微软雅黑" panose="020B0503020204020204" pitchFamily="34" charset="-122"/>
              </a:rPr>
              <a:t>。</a:t>
            </a:r>
            <a:endParaRPr lang="zh-CN" altLang="en-US" sz="2400" dirty="0"/>
          </a:p>
        </p:txBody>
      </p:sp>
    </p:spTree>
    <p:extLst>
      <p:ext uri="{BB962C8B-B14F-4D97-AF65-F5344CB8AC3E}">
        <p14:creationId xmlns:p14="http://schemas.microsoft.com/office/powerpoint/2010/main" val="1046971711"/>
      </p:ext>
    </p:extLst>
  </p:cSld>
  <p:clrMapOvr>
    <a:masterClrMapping/>
  </p:clrMapOvr>
  <mc:AlternateContent xmlns:mc="http://schemas.openxmlformats.org/markup-compatibility/2006" xmlns:p14="http://schemas.microsoft.com/office/powerpoint/2010/main">
    <mc:Choice Requires="p14">
      <p:transition spd="med" p14:dur="700" advTm="1180">
        <p:fade/>
      </p:transition>
    </mc:Choice>
    <mc:Fallback xmlns="">
      <p:transition spd="med" advTm="1180">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A1F7DB31-A6DB-4622-A6FB-BC3E9BD42115}" type="slidenum">
              <a:rPr lang="zh-CN" altLang="en-US" smtClean="0"/>
              <a:t>24</a:t>
            </a:fld>
            <a:endParaRPr lang="zh-CN" altLang="en-US" dirty="0"/>
          </a:p>
        </p:txBody>
      </p:sp>
      <p:grpSp>
        <p:nvGrpSpPr>
          <p:cNvPr id="13" name="组合 12"/>
          <p:cNvGrpSpPr/>
          <p:nvPr/>
        </p:nvGrpSpPr>
        <p:grpSpPr>
          <a:xfrm>
            <a:off x="-2" y="-5682"/>
            <a:ext cx="12192002" cy="1129773"/>
            <a:chOff x="-2" y="-5682"/>
            <a:chExt cx="12192002" cy="1129773"/>
          </a:xfrm>
        </p:grpSpPr>
        <p:sp>
          <p:nvSpPr>
            <p:cNvPr id="14" name="矩形 13"/>
            <p:cNvSpPr/>
            <p:nvPr/>
          </p:nvSpPr>
          <p:spPr>
            <a:xfrm flipV="1">
              <a:off x="-2" y="-8"/>
              <a:ext cx="9412941" cy="982517"/>
            </a:xfrm>
            <a:prstGeom prst="rect">
              <a:avLst/>
            </a:prstGeom>
            <a:solidFill>
              <a:srgbClr val="7030A0">
                <a:alpha val="80000"/>
              </a:srgb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279026" y="-5682"/>
              <a:ext cx="7399245" cy="825226"/>
            </a:xfrm>
            <a:prstGeom prst="rect">
              <a:avLst/>
            </a:prstGeom>
          </p:spPr>
          <p:txBody>
            <a:bodyPr wrap="square">
              <a:spAutoFit/>
            </a:bodyPr>
            <a:lstStyle/>
            <a:p>
              <a:pPr>
                <a:lnSpc>
                  <a:spcPct val="150000"/>
                </a:lnSpc>
              </a:pPr>
              <a:endParaRPr lang="zh-CN" altLang="en-US" sz="3600" b="1" dirty="0">
                <a:solidFill>
                  <a:schemeClr val="bg1"/>
                </a:solidFill>
                <a:latin typeface="华文中宋" pitchFamily="2" charset="-122"/>
                <a:ea typeface="华文中宋" pitchFamily="2" charset="-122"/>
              </a:endParaRPr>
            </a:p>
          </p:txBody>
        </p:sp>
        <p:sp>
          <p:nvSpPr>
            <p:cNvPr id="16" name="矩形 15"/>
            <p:cNvSpPr/>
            <p:nvPr/>
          </p:nvSpPr>
          <p:spPr>
            <a:xfrm flipV="1">
              <a:off x="0" y="1047628"/>
              <a:ext cx="12192000" cy="76463"/>
            </a:xfrm>
            <a:prstGeom prst="rect">
              <a:avLst/>
            </a:prstGeom>
            <a:solidFill>
              <a:srgbClr val="7030A0">
                <a:alpha val="80000"/>
              </a:srgb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片 1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10008" y="238279"/>
              <a:ext cx="1980288" cy="612460"/>
            </a:xfrm>
            <a:prstGeom prst="rect">
              <a:avLst/>
            </a:prstGeom>
          </p:spPr>
        </p:pic>
      </p:grpSp>
      <p:sp>
        <p:nvSpPr>
          <p:cNvPr id="2" name="TextBox 1"/>
          <p:cNvSpPr txBox="1"/>
          <p:nvPr/>
        </p:nvSpPr>
        <p:spPr>
          <a:xfrm>
            <a:off x="3381375" y="2321366"/>
            <a:ext cx="5429250" cy="2554545"/>
          </a:xfrm>
          <a:prstGeom prst="rect">
            <a:avLst/>
          </a:prstGeom>
          <a:noFill/>
        </p:spPr>
        <p:txBody>
          <a:bodyPr wrap="square" rtlCol="0">
            <a:spAutoFit/>
          </a:bodyPr>
          <a:lstStyle/>
          <a:p>
            <a:pPr algn="ctr"/>
            <a:r>
              <a:rPr lang="zh-CN" altLang="en-US" sz="8000" b="1" dirty="0">
                <a:solidFill>
                  <a:srgbClr val="7030A0"/>
                </a:solidFill>
                <a:latin typeface="微软雅黑" pitchFamily="34" charset="-122"/>
                <a:ea typeface="微软雅黑" pitchFamily="34" charset="-122"/>
              </a:rPr>
              <a:t>感谢倾听</a:t>
            </a:r>
            <a:endParaRPr lang="en-US" altLang="zh-CN" sz="8000" b="1" dirty="0">
              <a:solidFill>
                <a:srgbClr val="7030A0"/>
              </a:solidFill>
              <a:latin typeface="微软雅黑" pitchFamily="34" charset="-122"/>
              <a:ea typeface="微软雅黑" pitchFamily="34" charset="-122"/>
            </a:endParaRPr>
          </a:p>
          <a:p>
            <a:pPr algn="ctr"/>
            <a:r>
              <a:rPr lang="zh-CN" altLang="en-US" sz="8000" b="1" dirty="0">
                <a:solidFill>
                  <a:srgbClr val="7030A0"/>
                </a:solidFill>
                <a:latin typeface="微软雅黑" pitchFamily="34" charset="-122"/>
                <a:ea typeface="微软雅黑" pitchFamily="34" charset="-122"/>
              </a:rPr>
              <a:t>欢迎提问</a:t>
            </a:r>
          </a:p>
        </p:txBody>
      </p:sp>
    </p:spTree>
    <p:extLst>
      <p:ext uri="{BB962C8B-B14F-4D97-AF65-F5344CB8AC3E}">
        <p14:creationId xmlns:p14="http://schemas.microsoft.com/office/powerpoint/2010/main" val="1698452534"/>
      </p:ext>
    </p:extLst>
  </p:cSld>
  <p:clrMapOvr>
    <a:masterClrMapping/>
  </p:clrMapOvr>
  <mc:AlternateContent xmlns:mc="http://schemas.openxmlformats.org/markup-compatibility/2006" xmlns:p14="http://schemas.microsoft.com/office/powerpoint/2010/main">
    <mc:Choice Requires="p14">
      <p:transition spd="med" p14:dur="700" advTm="4082">
        <p:fade/>
      </p:transition>
    </mc:Choice>
    <mc:Fallback xmlns="">
      <p:transition spd="med" advTm="4082">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A1F7DB31-A6DB-4622-A6FB-BC3E9BD42115}" type="slidenum">
              <a:rPr lang="zh-CN" altLang="en-US" smtClean="0"/>
              <a:t>3</a:t>
            </a:fld>
            <a:endParaRPr lang="zh-CN" altLang="en-US" dirty="0"/>
          </a:p>
        </p:txBody>
      </p:sp>
      <p:grpSp>
        <p:nvGrpSpPr>
          <p:cNvPr id="16" name="组合 15"/>
          <p:cNvGrpSpPr/>
          <p:nvPr/>
        </p:nvGrpSpPr>
        <p:grpSpPr>
          <a:xfrm>
            <a:off x="-1" y="-5682"/>
            <a:ext cx="12192001" cy="1129773"/>
            <a:chOff x="-1" y="-5682"/>
            <a:chExt cx="12192001" cy="1129773"/>
          </a:xfrm>
        </p:grpSpPr>
        <p:sp>
          <p:nvSpPr>
            <p:cNvPr id="17" name="矩形 16"/>
            <p:cNvSpPr/>
            <p:nvPr/>
          </p:nvSpPr>
          <p:spPr>
            <a:xfrm flipV="1">
              <a:off x="-1" y="-8"/>
              <a:ext cx="9412941" cy="982517"/>
            </a:xfrm>
            <a:prstGeom prst="rect">
              <a:avLst/>
            </a:prstGeom>
            <a:solidFill>
              <a:srgbClr val="7030A0">
                <a:alpha val="80000"/>
              </a:srgb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279026" y="-5682"/>
              <a:ext cx="7399245" cy="793487"/>
            </a:xfrm>
            <a:prstGeom prst="rect">
              <a:avLst/>
            </a:prstGeom>
          </p:spPr>
          <p:txBody>
            <a:bodyPr wrap="square">
              <a:spAutoFit/>
            </a:bodyPr>
            <a:lstStyle/>
            <a:p>
              <a:pPr>
                <a:lnSpc>
                  <a:spcPct val="150000"/>
                </a:lnSpc>
              </a:pPr>
              <a:endParaRPr lang="zh-CN" altLang="en-US" sz="3600" b="1" dirty="0">
                <a:solidFill>
                  <a:schemeClr val="bg1"/>
                </a:solidFill>
                <a:latin typeface="+mj-ea"/>
                <a:ea typeface="+mj-ea"/>
              </a:endParaRPr>
            </a:p>
          </p:txBody>
        </p:sp>
        <p:sp>
          <p:nvSpPr>
            <p:cNvPr id="19" name="矩形 18"/>
            <p:cNvSpPr/>
            <p:nvPr/>
          </p:nvSpPr>
          <p:spPr>
            <a:xfrm flipV="1">
              <a:off x="0" y="1047628"/>
              <a:ext cx="12192000" cy="76463"/>
            </a:xfrm>
            <a:prstGeom prst="rect">
              <a:avLst/>
            </a:prstGeom>
            <a:solidFill>
              <a:srgbClr val="7030A0">
                <a:alpha val="80000"/>
              </a:srgb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0" name="图片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10008" y="238279"/>
              <a:ext cx="1980288" cy="612460"/>
            </a:xfrm>
            <a:prstGeom prst="rect">
              <a:avLst/>
            </a:prstGeom>
          </p:spPr>
        </p:pic>
      </p:grpSp>
      <p:sp>
        <p:nvSpPr>
          <p:cNvPr id="2" name="矩形 1">
            <a:extLst>
              <a:ext uri="{FF2B5EF4-FFF2-40B4-BE49-F238E27FC236}">
                <a16:creationId xmlns:a16="http://schemas.microsoft.com/office/drawing/2014/main" id="{556BD4C4-4FF3-42FB-AF6E-0AB97CD4B1C3}"/>
              </a:ext>
            </a:extLst>
          </p:cNvPr>
          <p:cNvSpPr/>
          <p:nvPr/>
        </p:nvSpPr>
        <p:spPr>
          <a:xfrm>
            <a:off x="167980" y="168084"/>
            <a:ext cx="2967479" cy="646331"/>
          </a:xfrm>
          <a:prstGeom prst="rect">
            <a:avLst/>
          </a:prstGeom>
        </p:spPr>
        <p:txBody>
          <a:bodyPr wrap="none">
            <a:spAutoFit/>
          </a:bodyPr>
          <a:lstStyle/>
          <a:p>
            <a:r>
              <a:rPr lang="en-US" altLang="zh-CN" sz="3600" b="1" dirty="0">
                <a:ln w="0"/>
                <a:solidFill>
                  <a:schemeClr val="bg1"/>
                </a:solidFill>
                <a:latin typeface="+mj-ea"/>
                <a:ea typeface="+mj-ea"/>
              </a:rPr>
              <a:t>1.1 </a:t>
            </a:r>
            <a:r>
              <a:rPr lang="zh-CN" altLang="en-US" sz="3600" b="1" dirty="0">
                <a:ln w="0"/>
                <a:solidFill>
                  <a:schemeClr val="bg1"/>
                </a:solidFill>
                <a:latin typeface="+mj-ea"/>
                <a:ea typeface="+mj-ea"/>
              </a:rPr>
              <a:t>选题背景</a:t>
            </a:r>
            <a:endParaRPr lang="en-US" altLang="zh-CN" sz="3600" b="1" dirty="0">
              <a:ln w="0"/>
              <a:solidFill>
                <a:schemeClr val="bg1"/>
              </a:solidFill>
              <a:latin typeface="+mj-ea"/>
              <a:ea typeface="+mj-ea"/>
            </a:endParaRPr>
          </a:p>
        </p:txBody>
      </p:sp>
      <p:sp>
        <p:nvSpPr>
          <p:cNvPr id="4" name="矩形 3">
            <a:extLst>
              <a:ext uri="{FF2B5EF4-FFF2-40B4-BE49-F238E27FC236}">
                <a16:creationId xmlns:a16="http://schemas.microsoft.com/office/drawing/2014/main" id="{E1A04F31-E242-412E-8278-D1050984B7EE}"/>
              </a:ext>
            </a:extLst>
          </p:cNvPr>
          <p:cNvSpPr/>
          <p:nvPr/>
        </p:nvSpPr>
        <p:spPr>
          <a:xfrm>
            <a:off x="167980" y="1179398"/>
            <a:ext cx="11601233" cy="2346283"/>
          </a:xfrm>
          <a:prstGeom prst="rect">
            <a:avLst/>
          </a:prstGeom>
        </p:spPr>
        <p:txBody>
          <a:bodyPr wrap="square">
            <a:spAutoFit/>
          </a:bodyPr>
          <a:lstStyle/>
          <a:p>
            <a:pPr marL="342900" indent="-342900">
              <a:lnSpc>
                <a:spcPct val="150000"/>
              </a:lnSpc>
              <a:buFont typeface="Arial" panose="020B0604020202020204" pitchFamily="34" charset="0"/>
              <a:buChar char="•"/>
            </a:pPr>
            <a:r>
              <a:rPr lang="zh-CN" altLang="en-US" sz="2000" b="1" dirty="0">
                <a:solidFill>
                  <a:srgbClr val="7D49A3"/>
                </a:solidFill>
                <a:latin typeface="微软雅黑" panose="020B0503020204020204" pitchFamily="34" charset="-122"/>
                <a:ea typeface="微软雅黑" panose="020B0503020204020204" pitchFamily="34" charset="-122"/>
              </a:rPr>
              <a:t>游戏手柄</a:t>
            </a:r>
            <a:r>
              <a:rPr lang="zh-CN" altLang="en-US" sz="2000" b="1" dirty="0">
                <a:latin typeface="微软雅黑" panose="020B0503020204020204" pitchFamily="34" charset="-122"/>
                <a:ea typeface="微软雅黑" panose="020B0503020204020204" pitchFamily="34" charset="-122"/>
              </a:rPr>
              <a:t>是指一种通过外部设备输入，实现对虚拟人物的控制的游戏部件。</a:t>
            </a:r>
            <a:endParaRPr lang="en-US" altLang="zh-CN" sz="2000" b="1" dirty="0">
              <a:latin typeface="微软雅黑" panose="020B0503020204020204" pitchFamily="34" charset="-122"/>
              <a:ea typeface="微软雅黑" panose="020B0503020204020204" pitchFamily="34" charset="-122"/>
            </a:endParaRPr>
          </a:p>
          <a:p>
            <a:pPr marL="342900" indent="-342900">
              <a:lnSpc>
                <a:spcPct val="150000"/>
              </a:lnSpc>
              <a:buFont typeface="Arial" panose="020B0604020202020204" pitchFamily="34" charset="0"/>
              <a:buChar char="•"/>
            </a:pPr>
            <a:r>
              <a:rPr lang="zh-CN" altLang="en-US" sz="2000" b="1" dirty="0">
                <a:latin typeface="微软雅黑" panose="020B0503020204020204" pitchFamily="34" charset="-122"/>
                <a:ea typeface="微软雅黑" panose="020B0503020204020204" pitchFamily="34" charset="-122"/>
              </a:rPr>
              <a:t>据统计，</a:t>
            </a:r>
            <a:r>
              <a:rPr lang="en-US" altLang="zh-CN" sz="2000" b="1" dirty="0">
                <a:latin typeface="微软雅黑" panose="020B0503020204020204" pitchFamily="34" charset="-122"/>
                <a:ea typeface="微软雅黑" panose="020B0503020204020204" pitchFamily="34" charset="-122"/>
              </a:rPr>
              <a:t>1998-2018</a:t>
            </a:r>
            <a:r>
              <a:rPr lang="zh-CN" altLang="en-US" sz="2000" b="1" dirty="0">
                <a:latin typeface="微软雅黑" panose="020B0503020204020204" pitchFamily="34" charset="-122"/>
                <a:ea typeface="微软雅黑" panose="020B0503020204020204" pitchFamily="34" charset="-122"/>
              </a:rPr>
              <a:t>的二十年间，中国游戏行业市场规模增长了</a:t>
            </a:r>
            <a:r>
              <a:rPr lang="en-US" altLang="zh-CN" sz="2000" b="1" dirty="0">
                <a:solidFill>
                  <a:srgbClr val="7D49A3"/>
                </a:solidFill>
                <a:latin typeface="微软雅黑" panose="020B0503020204020204" pitchFamily="34" charset="-122"/>
                <a:ea typeface="微软雅黑" panose="020B0503020204020204" pitchFamily="34" charset="-122"/>
              </a:rPr>
              <a:t>2680</a:t>
            </a:r>
            <a:r>
              <a:rPr lang="zh-CN" altLang="en-US" sz="2000" b="1" dirty="0">
                <a:solidFill>
                  <a:srgbClr val="7D49A3"/>
                </a:solidFill>
                <a:latin typeface="微软雅黑" panose="020B0503020204020204" pitchFamily="34" charset="-122"/>
                <a:ea typeface="微软雅黑" panose="020B0503020204020204" pitchFamily="34" charset="-122"/>
              </a:rPr>
              <a:t>倍</a:t>
            </a:r>
            <a:r>
              <a:rPr lang="en-US" altLang="zh-CN" sz="2000" b="1" dirty="0">
                <a:latin typeface="微软雅黑" panose="020B0503020204020204" pitchFamily="34" charset="-122"/>
                <a:ea typeface="微软雅黑" panose="020B0503020204020204" pitchFamily="34" charset="-122"/>
              </a:rPr>
              <a:t>[1]</a:t>
            </a:r>
            <a:r>
              <a:rPr lang="zh-CN" altLang="en-US" sz="2000" b="1" dirty="0">
                <a:latin typeface="微软雅黑" panose="020B0503020204020204" pitchFamily="34" charset="-122"/>
                <a:ea typeface="微软雅黑" panose="020B0503020204020204" pitchFamily="34" charset="-122"/>
              </a:rPr>
              <a:t> ，已成长为不可忽视的一份经济产业。当前市面上的游戏手柄多是按照任天堂公司标准设计的按键型手柄，如图</a:t>
            </a:r>
            <a:r>
              <a:rPr lang="en-US" altLang="zh-CN" sz="2000" b="1" dirty="0">
                <a:latin typeface="微软雅黑" panose="020B0503020204020204" pitchFamily="34" charset="-122"/>
                <a:ea typeface="微软雅黑" panose="020B0503020204020204" pitchFamily="34" charset="-122"/>
              </a:rPr>
              <a:t>1</a:t>
            </a:r>
            <a:r>
              <a:rPr lang="zh-CN" altLang="en-US" sz="2000" b="1" dirty="0">
                <a:latin typeface="微软雅黑" panose="020B0503020204020204" pitchFamily="34" charset="-122"/>
                <a:ea typeface="微软雅黑" panose="020B0503020204020204" pitchFamily="34" charset="-122"/>
              </a:rPr>
              <a:t>所示</a:t>
            </a:r>
            <a:endParaRPr lang="en-US" altLang="zh-CN" sz="2000" b="1" dirty="0">
              <a:latin typeface="微软雅黑" panose="020B0503020204020204" pitchFamily="34" charset="-122"/>
              <a:ea typeface="微软雅黑" panose="020B0503020204020204" pitchFamily="34" charset="-122"/>
            </a:endParaRPr>
          </a:p>
          <a:p>
            <a:pPr marL="342900" indent="-342900">
              <a:lnSpc>
                <a:spcPct val="150000"/>
              </a:lnSpc>
              <a:buFont typeface="Arial" panose="020B0604020202020204" pitchFamily="34" charset="0"/>
              <a:buChar char="•"/>
            </a:pPr>
            <a:r>
              <a:rPr lang="zh-CN" altLang="en-US" sz="2000" b="1" dirty="0">
                <a:latin typeface="微软雅黑" panose="020B0503020204020204" pitchFamily="34" charset="-122"/>
                <a:ea typeface="微软雅黑" panose="020B0503020204020204" pitchFamily="34" charset="-122"/>
              </a:rPr>
              <a:t>近年出现的</a:t>
            </a:r>
            <a:r>
              <a:rPr lang="zh-CN" altLang="en-US" sz="2000" b="1" dirty="0">
                <a:solidFill>
                  <a:srgbClr val="7D49A3"/>
                </a:solidFill>
                <a:latin typeface="微软雅黑" panose="020B0503020204020204" pitchFamily="34" charset="-122"/>
                <a:ea typeface="微软雅黑" panose="020B0503020204020204" pitchFamily="34" charset="-122"/>
              </a:rPr>
              <a:t>体感式游戏手柄</a:t>
            </a:r>
            <a:r>
              <a:rPr lang="zh-CN" altLang="en-US" sz="2000" b="1" dirty="0">
                <a:latin typeface="微软雅黑" panose="020B0503020204020204" pitchFamily="34" charset="-122"/>
                <a:ea typeface="微软雅黑" panose="020B0503020204020204" pitchFamily="34" charset="-122"/>
              </a:rPr>
              <a:t>指通过身体姿态的变化来控制游戏人物。</a:t>
            </a:r>
            <a:r>
              <a:rPr lang="zh-CN" altLang="en-US" sz="2000" b="1" dirty="0">
                <a:solidFill>
                  <a:srgbClr val="7D49A3"/>
                </a:solidFill>
                <a:latin typeface="微软雅黑" panose="020B0503020204020204" pitchFamily="34" charset="-122"/>
                <a:ea typeface="微软雅黑" panose="020B0503020204020204" pitchFamily="34" charset="-122"/>
              </a:rPr>
              <a:t>交互</a:t>
            </a:r>
            <a:r>
              <a:rPr lang="zh-CN" altLang="en-US" sz="2000" b="1" dirty="0">
                <a:latin typeface="微软雅黑" panose="020B0503020204020204" pitchFamily="34" charset="-122"/>
                <a:ea typeface="微软雅黑" panose="020B0503020204020204" pitchFamily="34" charset="-122"/>
              </a:rPr>
              <a:t>则强调手柄能够将游戏状态通过视觉、触觉、听觉及时反馈给用户。</a:t>
            </a:r>
            <a:endParaRPr lang="en-US" altLang="zh-CN" sz="2000" b="1" dirty="0">
              <a:latin typeface="微软雅黑" panose="020B0503020204020204" pitchFamily="34" charset="-122"/>
              <a:ea typeface="微软雅黑" panose="020B0503020204020204" pitchFamily="34" charset="-122"/>
            </a:endParaRPr>
          </a:p>
        </p:txBody>
      </p:sp>
      <p:grpSp>
        <p:nvGrpSpPr>
          <p:cNvPr id="12" name="组合 11">
            <a:extLst>
              <a:ext uri="{FF2B5EF4-FFF2-40B4-BE49-F238E27FC236}">
                <a16:creationId xmlns:a16="http://schemas.microsoft.com/office/drawing/2014/main" id="{47E33E65-9640-4B6B-80CF-A6CC0121587D}"/>
              </a:ext>
            </a:extLst>
          </p:cNvPr>
          <p:cNvGrpSpPr/>
          <p:nvPr/>
        </p:nvGrpSpPr>
        <p:grpSpPr>
          <a:xfrm>
            <a:off x="3963603" y="3718628"/>
            <a:ext cx="3243441" cy="2450645"/>
            <a:chOff x="3963603" y="3718628"/>
            <a:chExt cx="3243441" cy="2450645"/>
          </a:xfrm>
        </p:grpSpPr>
        <p:sp>
          <p:nvSpPr>
            <p:cNvPr id="6" name="文本框 5">
              <a:extLst>
                <a:ext uri="{FF2B5EF4-FFF2-40B4-BE49-F238E27FC236}">
                  <a16:creationId xmlns:a16="http://schemas.microsoft.com/office/drawing/2014/main" id="{4E241749-A8DD-4E76-A724-660E65C64934}"/>
                </a:ext>
              </a:extLst>
            </p:cNvPr>
            <p:cNvSpPr txBox="1"/>
            <p:nvPr/>
          </p:nvSpPr>
          <p:spPr>
            <a:xfrm>
              <a:off x="4051491" y="5830719"/>
              <a:ext cx="3067664" cy="338554"/>
            </a:xfrm>
            <a:prstGeom prst="rect">
              <a:avLst/>
            </a:prstGeom>
            <a:noFill/>
          </p:spPr>
          <p:txBody>
            <a:bodyPr wrap="square" rtlCol="0">
              <a:spAutoFit/>
            </a:bodyPr>
            <a:lstStyle/>
            <a:p>
              <a:pPr algn="ctr"/>
              <a:r>
                <a:rPr lang="zh-CN" altLang="en-US" sz="1600" b="1" dirty="0">
                  <a:latin typeface="微软雅黑" panose="020B0503020204020204" pitchFamily="34" charset="-122"/>
                  <a:ea typeface="微软雅黑" panose="020B0503020204020204" pitchFamily="34" charset="-122"/>
                </a:rPr>
                <a:t>图</a:t>
              </a:r>
              <a:r>
                <a:rPr lang="en-US" altLang="zh-CN" sz="1600" b="1" dirty="0">
                  <a:latin typeface="微软雅黑" panose="020B0503020204020204" pitchFamily="34" charset="-122"/>
                  <a:ea typeface="微软雅黑" panose="020B0503020204020204" pitchFamily="34" charset="-122"/>
                </a:rPr>
                <a:t>1 </a:t>
              </a:r>
              <a:r>
                <a:rPr lang="zh-CN" altLang="en-US" sz="1600" b="1" dirty="0">
                  <a:latin typeface="微软雅黑" panose="020B0503020204020204" pitchFamily="34" charset="-122"/>
                  <a:ea typeface="微软雅黑" panose="020B0503020204020204" pitchFamily="34" charset="-122"/>
                </a:rPr>
                <a:t>游戏手柄的经典设计</a:t>
              </a:r>
              <a:r>
                <a:rPr lang="en-US" altLang="zh-CN" sz="1600" b="1" dirty="0">
                  <a:latin typeface="微软雅黑" panose="020B0503020204020204" pitchFamily="34" charset="-122"/>
                  <a:ea typeface="微软雅黑" panose="020B0503020204020204" pitchFamily="34" charset="-122"/>
                </a:rPr>
                <a:t>[2]</a:t>
              </a:r>
              <a:endParaRPr lang="zh-CN" altLang="en-US" sz="1600" b="1" dirty="0">
                <a:latin typeface="微软雅黑" panose="020B0503020204020204" pitchFamily="34" charset="-122"/>
                <a:ea typeface="微软雅黑" panose="020B0503020204020204" pitchFamily="34" charset="-122"/>
              </a:endParaRPr>
            </a:p>
          </p:txBody>
        </p:sp>
        <p:pic>
          <p:nvPicPr>
            <p:cNvPr id="9" name="图片 8">
              <a:extLst>
                <a:ext uri="{FF2B5EF4-FFF2-40B4-BE49-F238E27FC236}">
                  <a16:creationId xmlns:a16="http://schemas.microsoft.com/office/drawing/2014/main" id="{F2E0169C-9D25-4452-9682-30F61FB22837}"/>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7869" b="19812"/>
            <a:stretch/>
          </p:blipFill>
          <p:spPr>
            <a:xfrm>
              <a:off x="3963603" y="3718628"/>
              <a:ext cx="3243441" cy="2021304"/>
            </a:xfrm>
            <a:prstGeom prst="rect">
              <a:avLst/>
            </a:prstGeom>
          </p:spPr>
        </p:pic>
      </p:grpSp>
      <p:sp>
        <p:nvSpPr>
          <p:cNvPr id="11" name="矩形 10">
            <a:extLst>
              <a:ext uri="{FF2B5EF4-FFF2-40B4-BE49-F238E27FC236}">
                <a16:creationId xmlns:a16="http://schemas.microsoft.com/office/drawing/2014/main" id="{0E388B6B-1CE8-43A3-8E1A-161F49D02289}"/>
              </a:ext>
            </a:extLst>
          </p:cNvPr>
          <p:cNvSpPr/>
          <p:nvPr/>
        </p:nvSpPr>
        <p:spPr>
          <a:xfrm>
            <a:off x="422787" y="6289806"/>
            <a:ext cx="8183855" cy="441146"/>
          </a:xfrm>
          <a:prstGeom prst="rect">
            <a:avLst/>
          </a:prstGeom>
        </p:spPr>
        <p:txBody>
          <a:bodyPr wrap="square">
            <a:spAutoFit/>
          </a:bodyPr>
          <a:lstStyle/>
          <a:p>
            <a:pPr>
              <a:spcAft>
                <a:spcPts val="0"/>
              </a:spcAft>
            </a:pPr>
            <a:r>
              <a:rPr lang="en-US" altLang="zh-CN" sz="1600" kern="100" baseline="30000" dirty="0">
                <a:latin typeface="Cambria" panose="02040503050406030204" pitchFamily="18" charset="0"/>
                <a:cs typeface="Times New Roman" panose="02020603050405020304" pitchFamily="18" charset="0"/>
              </a:rPr>
              <a:t>[1] http://finance.sina.com.cn/stock/hkstock/hkstocknews/2019-04-06/doc-ihvhiqax0351602.shtml</a:t>
            </a:r>
          </a:p>
          <a:p>
            <a:pPr>
              <a:spcAft>
                <a:spcPts val="0"/>
              </a:spcAft>
            </a:pPr>
            <a:r>
              <a:rPr lang="en-US" altLang="zh-CN" sz="1200" kern="100" dirty="0">
                <a:latin typeface="Cambria" panose="02040503050406030204" pitchFamily="18" charset="0"/>
                <a:cs typeface="Times New Roman" panose="02020603050405020304" pitchFamily="18" charset="0"/>
              </a:rPr>
              <a:t>[2] </a:t>
            </a:r>
            <a:r>
              <a:rPr lang="zh-CN" altLang="zh-CN" sz="1200" kern="100" dirty="0">
                <a:latin typeface="Cambria" panose="02040503050406030204" pitchFamily="18" charset="0"/>
                <a:cs typeface="Times New Roman" panose="02020603050405020304" pitchFamily="18" charset="0"/>
              </a:rPr>
              <a:t>联想</a:t>
            </a:r>
            <a:r>
              <a:rPr lang="en-US" altLang="zh-CN" sz="1200" kern="100" dirty="0">
                <a:latin typeface="Cambria" panose="02040503050406030204" pitchFamily="18" charset="0"/>
                <a:cs typeface="Times New Roman" panose="02020603050405020304" pitchFamily="18" charset="0"/>
              </a:rPr>
              <a:t> Lenovo </a:t>
            </a:r>
            <a:r>
              <a:rPr lang="zh-CN" altLang="zh-CN" sz="1200" kern="100" dirty="0">
                <a:latin typeface="Cambria" panose="02040503050406030204" pitchFamily="18" charset="0"/>
                <a:cs typeface="Times New Roman" panose="02020603050405020304" pitchFamily="18" charset="0"/>
              </a:rPr>
              <a:t>拯救者</a:t>
            </a:r>
            <a:r>
              <a:rPr lang="en-US" altLang="zh-CN" sz="1200" kern="100" dirty="0">
                <a:latin typeface="Cambria" panose="02040503050406030204" pitchFamily="18" charset="0"/>
                <a:cs typeface="Times New Roman" panose="02020603050405020304" pitchFamily="18" charset="0"/>
              </a:rPr>
              <a:t>X1</a:t>
            </a:r>
            <a:r>
              <a:rPr lang="zh-CN" altLang="zh-CN" sz="1200" kern="100" dirty="0">
                <a:latin typeface="Cambria" panose="02040503050406030204" pitchFamily="18" charset="0"/>
                <a:cs typeface="Times New Roman" panose="02020603050405020304" pitchFamily="18" charset="0"/>
              </a:rPr>
              <a:t>微软</a:t>
            </a:r>
            <a:r>
              <a:rPr lang="en-US" altLang="zh-CN" sz="1200" kern="100" dirty="0">
                <a:latin typeface="Cambria" panose="02040503050406030204" pitchFamily="18" charset="0"/>
                <a:cs typeface="Times New Roman" panose="02020603050405020304" pitchFamily="18" charset="0"/>
              </a:rPr>
              <a:t>Xbox</a:t>
            </a:r>
            <a:r>
              <a:rPr lang="zh-CN" altLang="zh-CN" sz="1200" kern="100" dirty="0">
                <a:latin typeface="Cambria" panose="02040503050406030204" pitchFamily="18" charset="0"/>
                <a:cs typeface="Times New Roman" panose="02020603050405020304" pitchFamily="18" charset="0"/>
              </a:rPr>
              <a:t>游戏手柄</a:t>
            </a:r>
          </a:p>
        </p:txBody>
      </p:sp>
    </p:spTree>
    <p:extLst>
      <p:ext uri="{BB962C8B-B14F-4D97-AF65-F5344CB8AC3E}">
        <p14:creationId xmlns:p14="http://schemas.microsoft.com/office/powerpoint/2010/main" val="3349294951"/>
      </p:ext>
    </p:extLst>
  </p:cSld>
  <p:clrMapOvr>
    <a:masterClrMapping/>
  </p:clrMapOvr>
  <mc:AlternateContent xmlns:mc="http://schemas.openxmlformats.org/markup-compatibility/2006" xmlns:p14="http://schemas.microsoft.com/office/powerpoint/2010/main">
    <mc:Choice Requires="p14">
      <p:transition spd="med" p14:dur="700" advTm="1180">
        <p:fade/>
      </p:transition>
    </mc:Choice>
    <mc:Fallback xmlns="">
      <p:transition spd="med" advTm="118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A1F7DB31-A6DB-4622-A6FB-BC3E9BD42115}" type="slidenum">
              <a:rPr lang="zh-CN" altLang="en-US" smtClean="0"/>
              <a:t>4</a:t>
            </a:fld>
            <a:endParaRPr lang="zh-CN" altLang="en-US" dirty="0"/>
          </a:p>
        </p:txBody>
      </p:sp>
      <p:grpSp>
        <p:nvGrpSpPr>
          <p:cNvPr id="16" name="组合 15"/>
          <p:cNvGrpSpPr/>
          <p:nvPr/>
        </p:nvGrpSpPr>
        <p:grpSpPr>
          <a:xfrm>
            <a:off x="-1" y="-5682"/>
            <a:ext cx="12192001" cy="1129773"/>
            <a:chOff x="-1" y="-5682"/>
            <a:chExt cx="12192001" cy="1129773"/>
          </a:xfrm>
        </p:grpSpPr>
        <p:sp>
          <p:nvSpPr>
            <p:cNvPr id="17" name="矩形 16"/>
            <p:cNvSpPr/>
            <p:nvPr/>
          </p:nvSpPr>
          <p:spPr>
            <a:xfrm flipV="1">
              <a:off x="-1" y="-8"/>
              <a:ext cx="9412941" cy="982517"/>
            </a:xfrm>
            <a:prstGeom prst="rect">
              <a:avLst/>
            </a:prstGeom>
            <a:solidFill>
              <a:srgbClr val="7030A0">
                <a:alpha val="80000"/>
              </a:srgb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279026" y="-5682"/>
              <a:ext cx="7399245" cy="793487"/>
            </a:xfrm>
            <a:prstGeom prst="rect">
              <a:avLst/>
            </a:prstGeom>
          </p:spPr>
          <p:txBody>
            <a:bodyPr wrap="square">
              <a:spAutoFit/>
            </a:bodyPr>
            <a:lstStyle/>
            <a:p>
              <a:pPr>
                <a:lnSpc>
                  <a:spcPct val="150000"/>
                </a:lnSpc>
              </a:pPr>
              <a:endParaRPr lang="zh-CN" altLang="en-US" sz="3600" b="1" dirty="0">
                <a:solidFill>
                  <a:schemeClr val="bg1"/>
                </a:solidFill>
                <a:latin typeface="+mj-ea"/>
                <a:ea typeface="+mj-ea"/>
              </a:endParaRPr>
            </a:p>
          </p:txBody>
        </p:sp>
        <p:sp>
          <p:nvSpPr>
            <p:cNvPr id="19" name="矩形 18"/>
            <p:cNvSpPr/>
            <p:nvPr/>
          </p:nvSpPr>
          <p:spPr>
            <a:xfrm flipV="1">
              <a:off x="0" y="1047628"/>
              <a:ext cx="12192000" cy="76463"/>
            </a:xfrm>
            <a:prstGeom prst="rect">
              <a:avLst/>
            </a:prstGeom>
            <a:solidFill>
              <a:srgbClr val="7030A0">
                <a:alpha val="80000"/>
              </a:srgb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0" name="图片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10008" y="238279"/>
              <a:ext cx="1980288" cy="612460"/>
            </a:xfrm>
            <a:prstGeom prst="rect">
              <a:avLst/>
            </a:prstGeom>
          </p:spPr>
        </p:pic>
      </p:grpSp>
      <p:sp>
        <p:nvSpPr>
          <p:cNvPr id="2" name="矩形 1">
            <a:extLst>
              <a:ext uri="{FF2B5EF4-FFF2-40B4-BE49-F238E27FC236}">
                <a16:creationId xmlns:a16="http://schemas.microsoft.com/office/drawing/2014/main" id="{556BD4C4-4FF3-42FB-AF6E-0AB97CD4B1C3}"/>
              </a:ext>
            </a:extLst>
          </p:cNvPr>
          <p:cNvSpPr/>
          <p:nvPr/>
        </p:nvSpPr>
        <p:spPr>
          <a:xfrm>
            <a:off x="167980" y="168084"/>
            <a:ext cx="2967479" cy="646331"/>
          </a:xfrm>
          <a:prstGeom prst="rect">
            <a:avLst/>
          </a:prstGeom>
        </p:spPr>
        <p:txBody>
          <a:bodyPr wrap="none">
            <a:spAutoFit/>
          </a:bodyPr>
          <a:lstStyle/>
          <a:p>
            <a:r>
              <a:rPr lang="en-US" altLang="zh-CN" sz="3600" b="1" dirty="0">
                <a:ln w="0"/>
                <a:solidFill>
                  <a:schemeClr val="bg1"/>
                </a:solidFill>
                <a:latin typeface="+mj-ea"/>
                <a:ea typeface="+mj-ea"/>
              </a:rPr>
              <a:t>1.2 </a:t>
            </a:r>
            <a:r>
              <a:rPr lang="zh-CN" altLang="en-US" sz="3600" b="1" dirty="0">
                <a:ln w="0"/>
                <a:solidFill>
                  <a:schemeClr val="bg1"/>
                </a:solidFill>
                <a:latin typeface="+mj-ea"/>
                <a:ea typeface="+mj-ea"/>
              </a:rPr>
              <a:t>课题简介</a:t>
            </a:r>
            <a:endParaRPr lang="en-US" altLang="zh-CN" sz="3600" b="1" dirty="0">
              <a:ln w="0"/>
              <a:solidFill>
                <a:schemeClr val="bg1"/>
              </a:solidFill>
              <a:latin typeface="+mj-ea"/>
              <a:ea typeface="+mj-ea"/>
            </a:endParaRPr>
          </a:p>
        </p:txBody>
      </p:sp>
      <p:sp>
        <p:nvSpPr>
          <p:cNvPr id="4" name="矩形 3">
            <a:extLst>
              <a:ext uri="{FF2B5EF4-FFF2-40B4-BE49-F238E27FC236}">
                <a16:creationId xmlns:a16="http://schemas.microsoft.com/office/drawing/2014/main" id="{E1A04F31-E242-412E-8278-D1050984B7EE}"/>
              </a:ext>
            </a:extLst>
          </p:cNvPr>
          <p:cNvSpPr/>
          <p:nvPr/>
        </p:nvSpPr>
        <p:spPr>
          <a:xfrm>
            <a:off x="167980" y="1189210"/>
            <a:ext cx="12024020" cy="5110823"/>
          </a:xfrm>
          <a:prstGeom prst="rect">
            <a:avLst/>
          </a:prstGeom>
        </p:spPr>
        <p:txBody>
          <a:bodyPr wrap="square">
            <a:spAutoFit/>
          </a:bodyPr>
          <a:lstStyle/>
          <a:p>
            <a:pPr>
              <a:lnSpc>
                <a:spcPct val="150000"/>
              </a:lnSpc>
            </a:pPr>
            <a:r>
              <a:rPr lang="en-US" altLang="zh-CN" sz="2200" b="1" dirty="0">
                <a:latin typeface="微软雅黑" panose="020B0503020204020204" pitchFamily="34" charset="-122"/>
                <a:ea typeface="微软雅黑" panose="020B0503020204020204" pitchFamily="34" charset="-122"/>
              </a:rPr>
              <a:t>	</a:t>
            </a:r>
            <a:r>
              <a:rPr lang="zh-CN" altLang="en-US" sz="2200" b="1" dirty="0">
                <a:latin typeface="微软雅黑" panose="020B0503020204020204" pitchFamily="34" charset="-122"/>
                <a:ea typeface="微软雅黑" panose="020B0503020204020204" pitchFamily="34" charset="-122"/>
              </a:rPr>
              <a:t>在本次课程设计中，我们成功搭建了一款</a:t>
            </a:r>
            <a:r>
              <a:rPr lang="zh-CN" altLang="en-US" sz="2200" b="1" dirty="0">
                <a:solidFill>
                  <a:srgbClr val="7D49A3"/>
                </a:solidFill>
                <a:latin typeface="微软雅黑" panose="020B0503020204020204" pitchFamily="34" charset="-122"/>
                <a:ea typeface="微软雅黑" panose="020B0503020204020204" pitchFamily="34" charset="-122"/>
              </a:rPr>
              <a:t>交互式体感游戏手柄</a:t>
            </a:r>
            <a:r>
              <a:rPr lang="zh-CN" altLang="en-US" sz="2200" b="1" dirty="0">
                <a:latin typeface="微软雅黑" panose="020B0503020204020204" pitchFamily="34" charset="-122"/>
                <a:ea typeface="微软雅黑" panose="020B0503020204020204" pitchFamily="34" charset="-122"/>
              </a:rPr>
              <a:t>，并开发出一个简单的</a:t>
            </a:r>
            <a:r>
              <a:rPr lang="en-US" altLang="zh-CN" sz="2200" b="1" dirty="0">
                <a:solidFill>
                  <a:srgbClr val="7D49A3"/>
                </a:solidFill>
                <a:latin typeface="微软雅黑" panose="020B0503020204020204" pitchFamily="34" charset="-122"/>
                <a:ea typeface="微软雅黑" panose="020B0503020204020204" pitchFamily="34" charset="-122"/>
              </a:rPr>
              <a:t>PC</a:t>
            </a:r>
            <a:r>
              <a:rPr lang="zh-CN" altLang="en-US" sz="2200" b="1" dirty="0">
                <a:solidFill>
                  <a:srgbClr val="7D49A3"/>
                </a:solidFill>
                <a:latin typeface="微软雅黑" panose="020B0503020204020204" pitchFamily="34" charset="-122"/>
                <a:ea typeface="微软雅黑" panose="020B0503020204020204" pitchFamily="34" charset="-122"/>
              </a:rPr>
              <a:t>端小游戏</a:t>
            </a:r>
            <a:r>
              <a:rPr lang="zh-CN" altLang="en-US" sz="2200" b="1" dirty="0">
                <a:latin typeface="微软雅黑" panose="020B0503020204020204" pitchFamily="34" charset="-122"/>
                <a:ea typeface="微软雅黑" panose="020B0503020204020204" pitchFamily="34" charset="-122"/>
              </a:rPr>
              <a:t>，通过自制手柄对其进行操控。手柄的重力感应通过</a:t>
            </a:r>
            <a:r>
              <a:rPr lang="zh-CN" altLang="en-US" sz="2200" b="1" dirty="0">
                <a:solidFill>
                  <a:srgbClr val="7D49A3"/>
                </a:solidFill>
                <a:latin typeface="微软雅黑" panose="020B0503020204020204" pitchFamily="34" charset="-122"/>
                <a:ea typeface="微软雅黑" panose="020B0503020204020204" pitchFamily="34" charset="-122"/>
              </a:rPr>
              <a:t>六轴重力加速度陀螺仪</a:t>
            </a:r>
            <a:r>
              <a:rPr lang="en-US" altLang="zh-CN" sz="2200" b="1" dirty="0">
                <a:solidFill>
                  <a:srgbClr val="7D49A3"/>
                </a:solidFill>
                <a:latin typeface="微软雅黑" panose="020B0503020204020204" pitchFamily="34" charset="-122"/>
                <a:ea typeface="微软雅黑" panose="020B0503020204020204" pitchFamily="34" charset="-122"/>
              </a:rPr>
              <a:t>MPU-6050</a:t>
            </a:r>
            <a:r>
              <a:rPr lang="zh-CN" altLang="en-US" sz="2200" b="1" dirty="0">
                <a:latin typeface="微软雅黑" panose="020B0503020204020204" pitchFamily="34" charset="-122"/>
                <a:ea typeface="微软雅黑" panose="020B0503020204020204" pitchFamily="34" charset="-122"/>
              </a:rPr>
              <a:t>实现，上下左右倾斜可以控制游戏主人公向四个方向移动，两个由</a:t>
            </a:r>
            <a:r>
              <a:rPr lang="zh-CN" altLang="en-US" sz="2200" b="1" dirty="0">
                <a:solidFill>
                  <a:srgbClr val="7D49A3"/>
                </a:solidFill>
                <a:latin typeface="微软雅黑" panose="020B0503020204020204" pitchFamily="34" charset="-122"/>
                <a:ea typeface="微软雅黑" panose="020B0503020204020204" pitchFamily="34" charset="-122"/>
              </a:rPr>
              <a:t>薄膜压力传感器</a:t>
            </a:r>
            <a:r>
              <a:rPr lang="zh-CN" altLang="en-US" sz="2200" b="1" dirty="0">
                <a:latin typeface="微软雅黑" panose="020B0503020204020204" pitchFamily="34" charset="-122"/>
                <a:ea typeface="微软雅黑" panose="020B0503020204020204" pitchFamily="34" charset="-122"/>
              </a:rPr>
              <a:t>组成的按键能够感知手指按压力度，控制主人公变大或缩小，手柄附带</a:t>
            </a:r>
            <a:r>
              <a:rPr lang="zh-CN" altLang="en-US" sz="2200" b="1" dirty="0">
                <a:solidFill>
                  <a:srgbClr val="7D49A3"/>
                </a:solidFill>
                <a:latin typeface="微软雅黑" panose="020B0503020204020204" pitchFamily="34" charset="-122"/>
                <a:ea typeface="微软雅黑" panose="020B0503020204020204" pitchFamily="34" charset="-122"/>
              </a:rPr>
              <a:t>心率传感器</a:t>
            </a:r>
            <a:r>
              <a:rPr lang="en-US" altLang="zh-CN" sz="2200" b="1" dirty="0">
                <a:solidFill>
                  <a:srgbClr val="7D49A3"/>
                </a:solidFill>
                <a:latin typeface="微软雅黑" panose="020B0503020204020204" pitchFamily="34" charset="-122"/>
                <a:ea typeface="微软雅黑" panose="020B0503020204020204" pitchFamily="34" charset="-122"/>
              </a:rPr>
              <a:t>Pulse Sensor</a:t>
            </a:r>
            <a:r>
              <a:rPr lang="zh-CN" altLang="en-US" sz="2200" b="1" dirty="0">
                <a:latin typeface="微软雅黑" panose="020B0503020204020204" pitchFamily="34" charset="-122"/>
                <a:ea typeface="微软雅黑" panose="020B0503020204020204" pitchFamily="34" charset="-122"/>
              </a:rPr>
              <a:t>，可以实时检测玩家心率，展示在游戏界面中。检测到的外部信号经</a:t>
            </a:r>
            <a:r>
              <a:rPr lang="zh-CN" altLang="en-US" sz="2200" b="1" dirty="0">
                <a:solidFill>
                  <a:srgbClr val="7D49A3"/>
                </a:solidFill>
                <a:latin typeface="微软雅黑" panose="020B0503020204020204" pitchFamily="34" charset="-122"/>
                <a:ea typeface="微软雅黑" panose="020B0503020204020204" pitchFamily="34" charset="-122"/>
              </a:rPr>
              <a:t>数字处理器</a:t>
            </a:r>
            <a:r>
              <a:rPr lang="en-US" altLang="zh-CN" sz="2200" b="1" dirty="0">
                <a:solidFill>
                  <a:srgbClr val="7D49A3"/>
                </a:solidFill>
                <a:latin typeface="微软雅黑" panose="020B0503020204020204" pitchFamily="34" charset="-122"/>
                <a:ea typeface="微软雅黑" panose="020B0503020204020204" pitchFamily="34" charset="-122"/>
              </a:rPr>
              <a:t>Arduino UNO</a:t>
            </a:r>
            <a:r>
              <a:rPr lang="zh-CN" altLang="en-US" sz="2200" b="1" dirty="0">
                <a:latin typeface="微软雅黑" panose="020B0503020204020204" pitchFamily="34" charset="-122"/>
                <a:ea typeface="微软雅黑" panose="020B0503020204020204" pitchFamily="34" charset="-122"/>
              </a:rPr>
              <a:t>处理后传入</a:t>
            </a:r>
            <a:r>
              <a:rPr lang="en-US" altLang="zh-CN" sz="2200" b="1" dirty="0">
                <a:latin typeface="微软雅黑" panose="020B0503020204020204" pitchFamily="34" charset="-122"/>
                <a:ea typeface="微软雅黑" panose="020B0503020204020204" pitchFamily="34" charset="-122"/>
              </a:rPr>
              <a:t>PC</a:t>
            </a:r>
            <a:r>
              <a:rPr lang="zh-CN" altLang="en-US" sz="2200" b="1" dirty="0">
                <a:latin typeface="微软雅黑" panose="020B0503020204020204" pitchFamily="34" charset="-122"/>
                <a:ea typeface="微软雅黑" panose="020B0503020204020204" pitchFamily="34" charset="-122"/>
              </a:rPr>
              <a:t>，手柄与</a:t>
            </a:r>
            <a:r>
              <a:rPr lang="en-US" altLang="zh-CN" sz="2200" b="1" dirty="0">
                <a:latin typeface="微软雅黑" panose="020B0503020204020204" pitchFamily="34" charset="-122"/>
                <a:ea typeface="微软雅黑" panose="020B0503020204020204" pitchFamily="34" charset="-122"/>
              </a:rPr>
              <a:t>PC</a:t>
            </a:r>
            <a:r>
              <a:rPr lang="zh-CN" altLang="en-US" sz="2200" b="1" dirty="0">
                <a:latin typeface="微软雅黑" panose="020B0503020204020204" pitchFamily="34" charset="-122"/>
                <a:ea typeface="微软雅黑" panose="020B0503020204020204" pitchFamily="34" charset="-122"/>
              </a:rPr>
              <a:t>端之间信息传输由蓝牙模块实现，摆脱了空间限制。为了丰富玩家的游戏体验，手柄内置小型震动马达和</a:t>
            </a:r>
            <a:r>
              <a:rPr lang="en-US" altLang="zh-CN" sz="2200" b="1" dirty="0">
                <a:latin typeface="微软雅黑" panose="020B0503020204020204" pitchFamily="34" charset="-122"/>
                <a:ea typeface="微软雅黑" panose="020B0503020204020204" pitchFamily="34" charset="-122"/>
              </a:rPr>
              <a:t>LED</a:t>
            </a:r>
            <a:r>
              <a:rPr lang="zh-CN" altLang="en-US" sz="2200" b="1" dirty="0">
                <a:latin typeface="微软雅黑" panose="020B0503020204020204" pitchFamily="34" charset="-122"/>
                <a:ea typeface="微软雅黑" panose="020B0503020204020204" pitchFamily="34" charset="-122"/>
              </a:rPr>
              <a:t>彩灯，根据游戏实时进程向玩家传递不同的</a:t>
            </a:r>
            <a:r>
              <a:rPr lang="zh-CN" altLang="en-US" sz="2200" b="1" dirty="0">
                <a:solidFill>
                  <a:srgbClr val="7D49A3"/>
                </a:solidFill>
                <a:latin typeface="微软雅黑" panose="020B0503020204020204" pitchFamily="34" charset="-122"/>
                <a:ea typeface="微软雅黑" panose="020B0503020204020204" pitchFamily="34" charset="-122"/>
              </a:rPr>
              <a:t>视、触、听觉信号</a:t>
            </a:r>
            <a:r>
              <a:rPr lang="zh-CN" altLang="en-US" sz="2200" b="1" dirty="0">
                <a:latin typeface="微软雅黑" panose="020B0503020204020204" pitchFamily="34" charset="-122"/>
                <a:ea typeface="微软雅黑" panose="020B0503020204020204" pitchFamily="34" charset="-122"/>
              </a:rPr>
              <a:t>。另外，玩家在每次游戏失败后会收到一份</a:t>
            </a:r>
            <a:r>
              <a:rPr lang="zh-CN" altLang="en-US" sz="2200" b="1" dirty="0">
                <a:solidFill>
                  <a:srgbClr val="7D49A3"/>
                </a:solidFill>
                <a:latin typeface="微软雅黑" panose="020B0503020204020204" pitchFamily="34" charset="-122"/>
                <a:ea typeface="微软雅黑" panose="020B0503020204020204" pitchFamily="34" charset="-122"/>
              </a:rPr>
              <a:t>游戏报告</a:t>
            </a:r>
            <a:r>
              <a:rPr lang="zh-CN" altLang="en-US" sz="2200" b="1" dirty="0">
                <a:latin typeface="微软雅黑" panose="020B0503020204020204" pitchFamily="34" charset="-122"/>
                <a:ea typeface="微软雅黑" panose="020B0503020204020204" pitchFamily="34" charset="-122"/>
              </a:rPr>
              <a:t>，包含本次游戏过程中玩家的心率波动曲线和位置移动热点图，更充分地体现了</a:t>
            </a:r>
            <a:r>
              <a:rPr lang="zh-CN" altLang="en-US" sz="2200" b="1" dirty="0">
                <a:solidFill>
                  <a:srgbClr val="7D49A3"/>
                </a:solidFill>
                <a:latin typeface="微软雅黑" panose="020B0503020204020204" pitchFamily="34" charset="-122"/>
                <a:ea typeface="微软雅黑" panose="020B0503020204020204" pitchFamily="34" charset="-122"/>
              </a:rPr>
              <a:t>“智能检测”</a:t>
            </a:r>
            <a:r>
              <a:rPr lang="zh-CN" altLang="en-US" sz="2200" b="1" dirty="0">
                <a:latin typeface="微软雅黑" panose="020B0503020204020204" pitchFamily="34" charset="-122"/>
                <a:ea typeface="微软雅黑" panose="020B0503020204020204" pitchFamily="34" charset="-122"/>
              </a:rPr>
              <a:t>的思想内核。电源管理电路实现了</a:t>
            </a:r>
            <a:r>
              <a:rPr lang="en-US" altLang="zh-CN" sz="2200" b="1" dirty="0">
                <a:latin typeface="微软雅黑" panose="020B0503020204020204" pitchFamily="34" charset="-122"/>
                <a:ea typeface="微软雅黑" panose="020B0503020204020204" pitchFamily="34" charset="-122"/>
              </a:rPr>
              <a:t>5V-4V</a:t>
            </a:r>
            <a:r>
              <a:rPr lang="zh-CN" altLang="en-US" sz="2200" b="1" dirty="0">
                <a:latin typeface="微软雅黑" panose="020B0503020204020204" pitchFamily="34" charset="-122"/>
                <a:ea typeface="微软雅黑" panose="020B0503020204020204" pitchFamily="34" charset="-122"/>
              </a:rPr>
              <a:t>的</a:t>
            </a:r>
            <a:r>
              <a:rPr lang="en-US" altLang="zh-CN" sz="2200" b="1" dirty="0">
                <a:latin typeface="微软雅黑" panose="020B0503020204020204" pitchFamily="34" charset="-122"/>
                <a:ea typeface="微软雅黑" panose="020B0503020204020204" pitchFamily="34" charset="-122"/>
              </a:rPr>
              <a:t>DC-DC</a:t>
            </a:r>
            <a:r>
              <a:rPr lang="zh-CN" altLang="en-US" sz="2200" b="1" dirty="0">
                <a:latin typeface="微软雅黑" panose="020B0503020204020204" pitchFamily="34" charset="-122"/>
                <a:ea typeface="微软雅黑" panose="020B0503020204020204" pitchFamily="34" charset="-122"/>
              </a:rPr>
              <a:t>转换，通过</a:t>
            </a:r>
            <a:r>
              <a:rPr lang="en-US" altLang="zh-CN" sz="2200" b="1" dirty="0">
                <a:latin typeface="微软雅黑" panose="020B0503020204020204" pitchFamily="34" charset="-122"/>
                <a:ea typeface="微软雅黑" panose="020B0503020204020204" pitchFamily="34" charset="-122"/>
              </a:rPr>
              <a:t>WE-BENCH</a:t>
            </a:r>
            <a:r>
              <a:rPr lang="zh-CN" altLang="en-US" sz="2200" b="1" dirty="0">
                <a:latin typeface="微软雅黑" panose="020B0503020204020204" pitchFamily="34" charset="-122"/>
                <a:ea typeface="微软雅黑" panose="020B0503020204020204" pitchFamily="34" charset="-122"/>
              </a:rPr>
              <a:t>平台设计与仿真，在</a:t>
            </a:r>
            <a:r>
              <a:rPr lang="en-US" altLang="zh-CN" sz="2200" b="1" dirty="0">
                <a:latin typeface="微软雅黑" panose="020B0503020204020204" pitchFamily="34" charset="-122"/>
                <a:ea typeface="微软雅黑" panose="020B0503020204020204" pitchFamily="34" charset="-122"/>
              </a:rPr>
              <a:t>PCB</a:t>
            </a:r>
            <a:r>
              <a:rPr lang="zh-CN" altLang="en-US" sz="2200" b="1" dirty="0">
                <a:latin typeface="微软雅黑" panose="020B0503020204020204" pitchFamily="34" charset="-122"/>
                <a:ea typeface="微软雅黑" panose="020B0503020204020204" pitchFamily="34" charset="-122"/>
              </a:rPr>
              <a:t>板上焊接完成，为心率测量电路供电。</a:t>
            </a:r>
            <a:endParaRPr lang="zh-CN" altLang="zh-CN" sz="22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347187636"/>
      </p:ext>
    </p:extLst>
  </p:cSld>
  <p:clrMapOvr>
    <a:masterClrMapping/>
  </p:clrMapOvr>
  <mc:AlternateContent xmlns:mc="http://schemas.openxmlformats.org/markup-compatibility/2006" xmlns:p14="http://schemas.microsoft.com/office/powerpoint/2010/main">
    <mc:Choice Requires="p14">
      <p:transition spd="med" p14:dur="700" advTm="1180">
        <p:fade/>
      </p:transition>
    </mc:Choice>
    <mc:Fallback xmlns="">
      <p:transition spd="med" advTm="118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A1F7DB31-A6DB-4622-A6FB-BC3E9BD42115}" type="slidenum">
              <a:rPr lang="zh-CN" altLang="en-US" smtClean="0"/>
              <a:t>5</a:t>
            </a:fld>
            <a:endParaRPr lang="zh-CN" altLang="en-US" dirty="0"/>
          </a:p>
        </p:txBody>
      </p:sp>
      <p:grpSp>
        <p:nvGrpSpPr>
          <p:cNvPr id="16" name="组合 15"/>
          <p:cNvGrpSpPr/>
          <p:nvPr/>
        </p:nvGrpSpPr>
        <p:grpSpPr>
          <a:xfrm>
            <a:off x="-1" y="-5682"/>
            <a:ext cx="12192001" cy="1129773"/>
            <a:chOff x="-1" y="-5682"/>
            <a:chExt cx="12192001" cy="1129773"/>
          </a:xfrm>
        </p:grpSpPr>
        <p:sp>
          <p:nvSpPr>
            <p:cNvPr id="17" name="矩形 16"/>
            <p:cNvSpPr/>
            <p:nvPr/>
          </p:nvSpPr>
          <p:spPr>
            <a:xfrm flipV="1">
              <a:off x="-1" y="-8"/>
              <a:ext cx="9412941" cy="982517"/>
            </a:xfrm>
            <a:prstGeom prst="rect">
              <a:avLst/>
            </a:prstGeom>
            <a:solidFill>
              <a:srgbClr val="7030A0">
                <a:alpha val="80000"/>
              </a:srgb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279026" y="-5682"/>
              <a:ext cx="7399245" cy="793487"/>
            </a:xfrm>
            <a:prstGeom prst="rect">
              <a:avLst/>
            </a:prstGeom>
          </p:spPr>
          <p:txBody>
            <a:bodyPr wrap="square">
              <a:spAutoFit/>
            </a:bodyPr>
            <a:lstStyle/>
            <a:p>
              <a:pPr>
                <a:lnSpc>
                  <a:spcPct val="150000"/>
                </a:lnSpc>
              </a:pPr>
              <a:endParaRPr lang="zh-CN" altLang="en-US" sz="3600" b="1" dirty="0">
                <a:solidFill>
                  <a:schemeClr val="bg1"/>
                </a:solidFill>
                <a:latin typeface="+mj-ea"/>
                <a:ea typeface="+mj-ea"/>
              </a:endParaRPr>
            </a:p>
          </p:txBody>
        </p:sp>
        <p:sp>
          <p:nvSpPr>
            <p:cNvPr id="19" name="矩形 18"/>
            <p:cNvSpPr/>
            <p:nvPr/>
          </p:nvSpPr>
          <p:spPr>
            <a:xfrm flipV="1">
              <a:off x="0" y="1047628"/>
              <a:ext cx="12192000" cy="76463"/>
            </a:xfrm>
            <a:prstGeom prst="rect">
              <a:avLst/>
            </a:prstGeom>
            <a:solidFill>
              <a:srgbClr val="7030A0">
                <a:alpha val="80000"/>
              </a:srgb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0" name="图片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10008" y="238279"/>
              <a:ext cx="1980288" cy="612460"/>
            </a:xfrm>
            <a:prstGeom prst="rect">
              <a:avLst/>
            </a:prstGeom>
          </p:spPr>
        </p:pic>
      </p:grpSp>
      <p:sp>
        <p:nvSpPr>
          <p:cNvPr id="2" name="矩形 1">
            <a:extLst>
              <a:ext uri="{FF2B5EF4-FFF2-40B4-BE49-F238E27FC236}">
                <a16:creationId xmlns:a16="http://schemas.microsoft.com/office/drawing/2014/main" id="{556BD4C4-4FF3-42FB-AF6E-0AB97CD4B1C3}"/>
              </a:ext>
            </a:extLst>
          </p:cNvPr>
          <p:cNvSpPr/>
          <p:nvPr/>
        </p:nvSpPr>
        <p:spPr>
          <a:xfrm>
            <a:off x="167980" y="168084"/>
            <a:ext cx="3429144" cy="646331"/>
          </a:xfrm>
          <a:prstGeom prst="rect">
            <a:avLst/>
          </a:prstGeom>
        </p:spPr>
        <p:txBody>
          <a:bodyPr wrap="none">
            <a:spAutoFit/>
          </a:bodyPr>
          <a:lstStyle/>
          <a:p>
            <a:r>
              <a:rPr lang="en-US" altLang="zh-CN" sz="3600" b="1" dirty="0">
                <a:ln w="0"/>
                <a:solidFill>
                  <a:schemeClr val="bg1"/>
                </a:solidFill>
                <a:latin typeface="+mj-ea"/>
                <a:ea typeface="+mj-ea"/>
              </a:rPr>
              <a:t>2 </a:t>
            </a:r>
            <a:r>
              <a:rPr lang="zh-CN" altLang="en-US" sz="3600" b="1" dirty="0">
                <a:ln w="0"/>
                <a:solidFill>
                  <a:schemeClr val="bg1"/>
                </a:solidFill>
                <a:latin typeface="+mj-ea"/>
                <a:ea typeface="+mj-ea"/>
              </a:rPr>
              <a:t>硬件系统设计</a:t>
            </a:r>
            <a:endParaRPr lang="en-US" altLang="zh-CN" sz="3600" b="1" dirty="0">
              <a:ln w="0"/>
              <a:solidFill>
                <a:schemeClr val="bg1"/>
              </a:solidFill>
              <a:latin typeface="+mj-ea"/>
              <a:ea typeface="+mj-ea"/>
            </a:endParaRPr>
          </a:p>
        </p:txBody>
      </p:sp>
      <p:grpSp>
        <p:nvGrpSpPr>
          <p:cNvPr id="6" name="组合 5">
            <a:extLst>
              <a:ext uri="{FF2B5EF4-FFF2-40B4-BE49-F238E27FC236}">
                <a16:creationId xmlns:a16="http://schemas.microsoft.com/office/drawing/2014/main" id="{2FF4B80C-2E2F-47A5-B31C-1D9B1E22B909}"/>
              </a:ext>
            </a:extLst>
          </p:cNvPr>
          <p:cNvGrpSpPr/>
          <p:nvPr/>
        </p:nvGrpSpPr>
        <p:grpSpPr>
          <a:xfrm>
            <a:off x="167980" y="1453373"/>
            <a:ext cx="5608334" cy="4902977"/>
            <a:chOff x="167980" y="1453373"/>
            <a:chExt cx="5608334" cy="4902977"/>
          </a:xfrm>
        </p:grpSpPr>
        <p:sp>
          <p:nvSpPr>
            <p:cNvPr id="14" name="文本框 4">
              <a:extLst>
                <a:ext uri="{FF2B5EF4-FFF2-40B4-BE49-F238E27FC236}">
                  <a16:creationId xmlns:a16="http://schemas.microsoft.com/office/drawing/2014/main" id="{CD3DDD91-FABD-4493-A609-CFE896728DBC}"/>
                </a:ext>
              </a:extLst>
            </p:cNvPr>
            <p:cNvSpPr txBox="1"/>
            <p:nvPr/>
          </p:nvSpPr>
          <p:spPr>
            <a:xfrm>
              <a:off x="705160" y="5991226"/>
              <a:ext cx="4533975" cy="365124"/>
            </a:xfrm>
            <a:prstGeom prst="rect">
              <a:avLst/>
            </a:prstGeom>
            <a:solidFill>
              <a:prstClr val="white"/>
            </a:solidFill>
            <a:ln>
              <a:noFill/>
            </a:ln>
          </p:spPr>
          <p:txBody>
            <a:bodyPr rot="0" spcFirstLastPara="0" vert="horz" wrap="square" lIns="0" tIns="0" rIns="0" bIns="0" numCol="1" spcCol="0" rtlCol="0" fromWordArt="0" anchor="t" anchorCtr="0" forceAA="0" compatLnSpc="1">
              <a:prstTxWarp prst="textNoShape">
                <a:avLst/>
              </a:prstTxWarp>
              <a:noAutofit/>
            </a:bodyPr>
            <a:lstStyle/>
            <a:p>
              <a:pPr algn="ctr">
                <a:spcAft>
                  <a:spcPts val="0"/>
                </a:spcAft>
              </a:pPr>
              <a:r>
                <a:rPr lang="zh-CN" sz="1600" b="1" kern="100" dirty="0">
                  <a:effectLst/>
                  <a:latin typeface="微软雅黑" panose="020B0503020204020204" pitchFamily="34" charset="-122"/>
                  <a:ea typeface="微软雅黑" panose="020B0503020204020204" pitchFamily="34" charset="-122"/>
                  <a:cs typeface="Times New Roman" panose="02020603050405020304" pitchFamily="18" charset="0"/>
                </a:rPr>
                <a:t>图</a:t>
              </a:r>
              <a:r>
                <a:rPr lang="en-US" altLang="zh-CN" sz="1600" b="1" kern="100" dirty="0">
                  <a:effectLst/>
                  <a:latin typeface="微软雅黑" panose="020B0503020204020204" pitchFamily="34" charset="-122"/>
                  <a:ea typeface="微软雅黑" panose="020B0503020204020204" pitchFamily="34" charset="-122"/>
                  <a:cs typeface="Times New Roman" panose="02020603050405020304" pitchFamily="18" charset="0"/>
                </a:rPr>
                <a:t>2 </a:t>
              </a:r>
              <a:r>
                <a:rPr lang="zh-CN" altLang="en-US" sz="1600" b="1" kern="100" dirty="0">
                  <a:latin typeface="微软雅黑" panose="020B0503020204020204" pitchFamily="34" charset="-122"/>
                  <a:ea typeface="微软雅黑" panose="020B0503020204020204" pitchFamily="34" charset="-122"/>
                  <a:cs typeface="Times New Roman" panose="02020603050405020304" pitchFamily="18" charset="0"/>
                </a:rPr>
                <a:t>硬件系统框图</a:t>
              </a:r>
              <a:endParaRPr lang="zh-CN" sz="1600" b="1" kern="100" dirty="0">
                <a:effectLst/>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10" name="图片 9">
              <a:extLst>
                <a:ext uri="{FF2B5EF4-FFF2-40B4-BE49-F238E27FC236}">
                  <a16:creationId xmlns:a16="http://schemas.microsoft.com/office/drawing/2014/main" id="{7D28BBE5-A1C6-4DB2-9582-15C6A49EF658}"/>
                </a:ext>
              </a:extLst>
            </p:cNvPr>
            <p:cNvPicPr>
              <a:picLocks noChangeAspect="1"/>
            </p:cNvPicPr>
            <p:nvPr/>
          </p:nvPicPr>
          <p:blipFill rotWithShape="1">
            <a:blip r:embed="rId4">
              <a:extLst>
                <a:ext uri="{28A0092B-C50C-407E-A947-70E740481C1C}">
                  <a14:useLocalDpi xmlns:a14="http://schemas.microsoft.com/office/drawing/2010/main" val="0"/>
                </a:ext>
              </a:extLst>
            </a:blip>
            <a:srcRect l="3529" t="7515" r="5319" b="9009"/>
            <a:stretch/>
          </p:blipFill>
          <p:spPr>
            <a:xfrm>
              <a:off x="167980" y="1453373"/>
              <a:ext cx="5608334" cy="4356999"/>
            </a:xfrm>
            <a:prstGeom prst="rect">
              <a:avLst/>
            </a:prstGeom>
          </p:spPr>
        </p:pic>
      </p:grpSp>
      <p:pic>
        <p:nvPicPr>
          <p:cNvPr id="5" name="图片 4">
            <a:extLst>
              <a:ext uri="{FF2B5EF4-FFF2-40B4-BE49-F238E27FC236}">
                <a16:creationId xmlns:a16="http://schemas.microsoft.com/office/drawing/2014/main" id="{5982A235-965D-4444-AD59-4B8D213E4D4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880964" y="1453373"/>
            <a:ext cx="5809332" cy="4356999"/>
          </a:xfrm>
          <a:prstGeom prst="rect">
            <a:avLst/>
          </a:prstGeom>
        </p:spPr>
      </p:pic>
      <p:sp>
        <p:nvSpPr>
          <p:cNvPr id="15" name="文本框 4">
            <a:extLst>
              <a:ext uri="{FF2B5EF4-FFF2-40B4-BE49-F238E27FC236}">
                <a16:creationId xmlns:a16="http://schemas.microsoft.com/office/drawing/2014/main" id="{50B6CEFB-8D7E-4533-BE2C-CAC33C0A037B}"/>
              </a:ext>
            </a:extLst>
          </p:cNvPr>
          <p:cNvSpPr txBox="1"/>
          <p:nvPr/>
        </p:nvSpPr>
        <p:spPr>
          <a:xfrm>
            <a:off x="6518642" y="5957092"/>
            <a:ext cx="4533975" cy="365124"/>
          </a:xfrm>
          <a:prstGeom prst="rect">
            <a:avLst/>
          </a:prstGeom>
          <a:solidFill>
            <a:prstClr val="white"/>
          </a:solidFill>
          <a:ln>
            <a:noFill/>
          </a:ln>
        </p:spPr>
        <p:txBody>
          <a:bodyPr rot="0" spcFirstLastPara="0" vert="horz" wrap="square" lIns="0" tIns="0" rIns="0" bIns="0" numCol="1" spcCol="0" rtlCol="0" fromWordArt="0" anchor="t" anchorCtr="0" forceAA="0" compatLnSpc="1">
            <a:prstTxWarp prst="textNoShape">
              <a:avLst/>
            </a:prstTxWarp>
            <a:noAutofit/>
          </a:bodyPr>
          <a:lstStyle/>
          <a:p>
            <a:pPr algn="ctr">
              <a:spcAft>
                <a:spcPts val="0"/>
              </a:spcAft>
            </a:pPr>
            <a:r>
              <a:rPr lang="zh-CN" sz="1600" b="1" kern="100" dirty="0">
                <a:effectLst/>
                <a:latin typeface="微软雅黑" panose="020B0503020204020204" pitchFamily="34" charset="-122"/>
                <a:ea typeface="微软雅黑" panose="020B0503020204020204" pitchFamily="34" charset="-122"/>
                <a:cs typeface="Times New Roman" panose="02020603050405020304" pitchFamily="18" charset="0"/>
              </a:rPr>
              <a:t>图</a:t>
            </a:r>
            <a:r>
              <a:rPr lang="en-US" altLang="zh-CN" sz="1600" b="1" kern="100" dirty="0">
                <a:latin typeface="微软雅黑" panose="020B0503020204020204" pitchFamily="34" charset="-122"/>
                <a:ea typeface="微软雅黑" panose="020B0503020204020204" pitchFamily="34" charset="-122"/>
                <a:cs typeface="Times New Roman" panose="02020603050405020304" pitchFamily="18" charset="0"/>
              </a:rPr>
              <a:t>3</a:t>
            </a:r>
            <a:r>
              <a:rPr lang="en-US" altLang="zh-CN" sz="1600" b="1" kern="100" dirty="0">
                <a:effectLst/>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1600" b="1" kern="100" dirty="0">
                <a:latin typeface="微软雅黑" panose="020B0503020204020204" pitchFamily="34" charset="-122"/>
                <a:ea typeface="微软雅黑" panose="020B0503020204020204" pitchFamily="34" charset="-122"/>
                <a:cs typeface="Times New Roman" panose="02020603050405020304" pitchFamily="18" charset="0"/>
              </a:rPr>
              <a:t>硬件系统实物图</a:t>
            </a:r>
            <a:endParaRPr lang="zh-CN" sz="1600" b="1" kern="100" dirty="0">
              <a:effectLst/>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541408931"/>
      </p:ext>
    </p:extLst>
  </p:cSld>
  <p:clrMapOvr>
    <a:masterClrMapping/>
  </p:clrMapOvr>
  <mc:AlternateContent xmlns:mc="http://schemas.openxmlformats.org/markup-compatibility/2006" xmlns:p14="http://schemas.microsoft.com/office/powerpoint/2010/main">
    <mc:Choice Requires="p14">
      <p:transition spd="med" p14:dur="700" advTm="1180">
        <p:fade/>
      </p:transition>
    </mc:Choice>
    <mc:Fallback xmlns="">
      <p:transition spd="med" advTm="118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A1F7DB31-A6DB-4622-A6FB-BC3E9BD42115}" type="slidenum">
              <a:rPr lang="zh-CN" altLang="en-US" smtClean="0"/>
              <a:t>6</a:t>
            </a:fld>
            <a:endParaRPr lang="zh-CN" altLang="en-US" dirty="0"/>
          </a:p>
        </p:txBody>
      </p:sp>
      <p:grpSp>
        <p:nvGrpSpPr>
          <p:cNvPr id="16" name="组合 15"/>
          <p:cNvGrpSpPr/>
          <p:nvPr/>
        </p:nvGrpSpPr>
        <p:grpSpPr>
          <a:xfrm>
            <a:off x="-1" y="-35178"/>
            <a:ext cx="12192001" cy="1129773"/>
            <a:chOff x="-1" y="-5682"/>
            <a:chExt cx="12192001" cy="1129773"/>
          </a:xfrm>
        </p:grpSpPr>
        <p:sp>
          <p:nvSpPr>
            <p:cNvPr id="17" name="矩形 16"/>
            <p:cNvSpPr/>
            <p:nvPr/>
          </p:nvSpPr>
          <p:spPr>
            <a:xfrm flipV="1">
              <a:off x="-1" y="-8"/>
              <a:ext cx="9412941" cy="982517"/>
            </a:xfrm>
            <a:prstGeom prst="rect">
              <a:avLst/>
            </a:prstGeom>
            <a:solidFill>
              <a:srgbClr val="7030A0">
                <a:alpha val="80000"/>
              </a:srgb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279026" y="-5682"/>
              <a:ext cx="7399245" cy="793487"/>
            </a:xfrm>
            <a:prstGeom prst="rect">
              <a:avLst/>
            </a:prstGeom>
          </p:spPr>
          <p:txBody>
            <a:bodyPr wrap="square">
              <a:spAutoFit/>
            </a:bodyPr>
            <a:lstStyle/>
            <a:p>
              <a:pPr>
                <a:lnSpc>
                  <a:spcPct val="150000"/>
                </a:lnSpc>
              </a:pPr>
              <a:endParaRPr lang="zh-CN" altLang="en-US" sz="3600" b="1" dirty="0">
                <a:solidFill>
                  <a:schemeClr val="bg1"/>
                </a:solidFill>
                <a:latin typeface="+mj-ea"/>
                <a:ea typeface="+mj-ea"/>
              </a:endParaRPr>
            </a:p>
          </p:txBody>
        </p:sp>
        <p:sp>
          <p:nvSpPr>
            <p:cNvPr id="19" name="矩形 18"/>
            <p:cNvSpPr/>
            <p:nvPr/>
          </p:nvSpPr>
          <p:spPr>
            <a:xfrm flipV="1">
              <a:off x="0" y="1047628"/>
              <a:ext cx="12192000" cy="76463"/>
            </a:xfrm>
            <a:prstGeom prst="rect">
              <a:avLst/>
            </a:prstGeom>
            <a:solidFill>
              <a:srgbClr val="7030A0">
                <a:alpha val="80000"/>
              </a:srgb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0" name="图片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10008" y="238279"/>
              <a:ext cx="1980288" cy="612460"/>
            </a:xfrm>
            <a:prstGeom prst="rect">
              <a:avLst/>
            </a:prstGeom>
          </p:spPr>
        </p:pic>
      </p:grpSp>
      <p:sp>
        <p:nvSpPr>
          <p:cNvPr id="2" name="矩形 1">
            <a:extLst>
              <a:ext uri="{FF2B5EF4-FFF2-40B4-BE49-F238E27FC236}">
                <a16:creationId xmlns:a16="http://schemas.microsoft.com/office/drawing/2014/main" id="{556BD4C4-4FF3-42FB-AF6E-0AB97CD4B1C3}"/>
              </a:ext>
            </a:extLst>
          </p:cNvPr>
          <p:cNvSpPr/>
          <p:nvPr/>
        </p:nvSpPr>
        <p:spPr>
          <a:xfrm>
            <a:off x="167980" y="168084"/>
            <a:ext cx="2967479" cy="646331"/>
          </a:xfrm>
          <a:prstGeom prst="rect">
            <a:avLst/>
          </a:prstGeom>
        </p:spPr>
        <p:txBody>
          <a:bodyPr wrap="none">
            <a:spAutoFit/>
          </a:bodyPr>
          <a:lstStyle/>
          <a:p>
            <a:r>
              <a:rPr lang="en-US" altLang="zh-CN" sz="3600" b="1" dirty="0">
                <a:ln w="0"/>
                <a:solidFill>
                  <a:schemeClr val="bg1"/>
                </a:solidFill>
                <a:latin typeface="+mj-ea"/>
                <a:ea typeface="+mj-ea"/>
              </a:rPr>
              <a:t>2.1 </a:t>
            </a:r>
            <a:r>
              <a:rPr lang="zh-CN" altLang="en-US" sz="3600" b="1" dirty="0">
                <a:ln w="0"/>
                <a:solidFill>
                  <a:schemeClr val="bg1"/>
                </a:solidFill>
                <a:latin typeface="+mj-ea"/>
                <a:ea typeface="+mj-ea"/>
              </a:rPr>
              <a:t>位置传感</a:t>
            </a:r>
            <a:endParaRPr lang="en-US" altLang="zh-CN" sz="3600" b="1" dirty="0">
              <a:ln w="0"/>
              <a:solidFill>
                <a:schemeClr val="bg1"/>
              </a:solidFill>
              <a:latin typeface="+mj-ea"/>
              <a:ea typeface="+mj-ea"/>
            </a:endParaRPr>
          </a:p>
        </p:txBody>
      </p:sp>
      <p:sp>
        <p:nvSpPr>
          <p:cNvPr id="4" name="文本框 3">
            <a:extLst>
              <a:ext uri="{FF2B5EF4-FFF2-40B4-BE49-F238E27FC236}">
                <a16:creationId xmlns:a16="http://schemas.microsoft.com/office/drawing/2014/main" id="{DADE9C3C-4E92-4546-ABF5-6B29746401A1}"/>
              </a:ext>
            </a:extLst>
          </p:cNvPr>
          <p:cNvSpPr txBox="1"/>
          <p:nvPr/>
        </p:nvSpPr>
        <p:spPr>
          <a:xfrm>
            <a:off x="600174" y="1149902"/>
            <a:ext cx="10991652" cy="1469120"/>
          </a:xfrm>
          <a:prstGeom prst="rect">
            <a:avLst/>
          </a:prstGeom>
          <a:noFill/>
        </p:spPr>
        <p:txBody>
          <a:bodyPr wrap="square" rtlCol="0">
            <a:spAutoFit/>
          </a:bodyPr>
          <a:lstStyle/>
          <a:p>
            <a:pPr>
              <a:lnSpc>
                <a:spcPct val="150000"/>
              </a:lnSpc>
            </a:pPr>
            <a:r>
              <a:rPr lang="en-US" altLang="zh-CN" sz="2200" dirty="0">
                <a:latin typeface="微软雅黑" panose="020B0503020204020204" pitchFamily="34" charset="-122"/>
                <a:ea typeface="微软雅黑" panose="020B0503020204020204" pitchFamily="34" charset="-122"/>
              </a:rPr>
              <a:t>       </a:t>
            </a:r>
            <a:r>
              <a:rPr lang="zh-CN" altLang="zh-CN" sz="2000" b="1" dirty="0">
                <a:latin typeface="微软雅黑" panose="020B0503020204020204" pitchFamily="34" charset="-122"/>
                <a:ea typeface="微软雅黑" panose="020B0503020204020204" pitchFamily="34" charset="-122"/>
              </a:rPr>
              <a:t>手柄重力感应部分核心芯片是</a:t>
            </a:r>
            <a:r>
              <a:rPr lang="zh-CN" altLang="zh-CN" sz="2000" b="1" dirty="0">
                <a:solidFill>
                  <a:srgbClr val="7030A0"/>
                </a:solidFill>
                <a:latin typeface="微软雅黑" panose="020B0503020204020204" pitchFamily="34" charset="-122"/>
                <a:ea typeface="微软雅黑" panose="020B0503020204020204" pitchFamily="34" charset="-122"/>
              </a:rPr>
              <a:t>六轴传感器运动处理组件</a:t>
            </a:r>
            <a:r>
              <a:rPr lang="en-US" altLang="zh-CN" sz="2000" b="1" dirty="0">
                <a:solidFill>
                  <a:srgbClr val="7030A0"/>
                </a:solidFill>
                <a:latin typeface="微软雅黑" panose="020B0503020204020204" pitchFamily="34" charset="-122"/>
                <a:ea typeface="微软雅黑" panose="020B0503020204020204" pitchFamily="34" charset="-122"/>
              </a:rPr>
              <a:t>MPU-6050</a:t>
            </a:r>
            <a:r>
              <a:rPr lang="zh-CN" altLang="zh-CN" sz="2000" b="1" dirty="0">
                <a:latin typeface="微软雅黑" panose="020B0503020204020204" pitchFamily="34" charset="-122"/>
                <a:ea typeface="微软雅黑" panose="020B0503020204020204" pitchFamily="34" charset="-122"/>
              </a:rPr>
              <a:t>，通过它可以获取器件当前的</a:t>
            </a:r>
            <a:r>
              <a:rPr lang="zh-CN" altLang="zh-CN" sz="2000" b="1" dirty="0">
                <a:solidFill>
                  <a:srgbClr val="7030A0"/>
                </a:solidFill>
                <a:latin typeface="微软雅黑" panose="020B0503020204020204" pitchFamily="34" charset="-122"/>
                <a:ea typeface="微软雅黑" panose="020B0503020204020204" pitchFamily="34" charset="-122"/>
              </a:rPr>
              <a:t>三个加速度分量</a:t>
            </a:r>
            <a:r>
              <a:rPr lang="zh-CN" altLang="zh-CN" sz="2000" b="1" dirty="0">
                <a:latin typeface="微软雅黑" panose="020B0503020204020204" pitchFamily="34" charset="-122"/>
                <a:ea typeface="微软雅黑" panose="020B0503020204020204" pitchFamily="34" charset="-122"/>
              </a:rPr>
              <a:t>和</a:t>
            </a:r>
            <a:r>
              <a:rPr lang="zh-CN" altLang="zh-CN" sz="2000" b="1" dirty="0">
                <a:solidFill>
                  <a:srgbClr val="7030A0"/>
                </a:solidFill>
                <a:latin typeface="微软雅黑" panose="020B0503020204020204" pitchFamily="34" charset="-122"/>
                <a:ea typeface="微软雅黑" panose="020B0503020204020204" pitchFamily="34" charset="-122"/>
              </a:rPr>
              <a:t>三个旋转角速度</a:t>
            </a:r>
            <a:r>
              <a:rPr lang="zh-CN" altLang="zh-CN" sz="2000" b="1" dirty="0">
                <a:latin typeface="微软雅黑" panose="020B0503020204020204" pitchFamily="34" charset="-122"/>
                <a:ea typeface="微软雅黑" panose="020B0503020204020204" pitchFamily="34" charset="-122"/>
              </a:rPr>
              <a:t>，本次设计中直接选用了集成的</a:t>
            </a:r>
            <a:r>
              <a:rPr lang="en-US" altLang="zh-CN" sz="2000" b="1" dirty="0">
                <a:latin typeface="微软雅黑" panose="020B0503020204020204" pitchFamily="34" charset="-122"/>
                <a:ea typeface="微软雅黑" panose="020B0503020204020204" pitchFamily="34" charset="-122"/>
              </a:rPr>
              <a:t>MPU-6050</a:t>
            </a:r>
            <a:r>
              <a:rPr lang="zh-CN" altLang="zh-CN" sz="2000" b="1" dirty="0">
                <a:latin typeface="微软雅黑" panose="020B0503020204020204" pitchFamily="34" charset="-122"/>
                <a:ea typeface="微软雅黑" panose="020B0503020204020204" pitchFamily="34" charset="-122"/>
              </a:rPr>
              <a:t>，其数据接口使用</a:t>
            </a:r>
            <a:r>
              <a:rPr lang="en-US" altLang="zh-CN" sz="2000" b="1" dirty="0">
                <a:solidFill>
                  <a:srgbClr val="7030A0"/>
                </a:solidFill>
                <a:latin typeface="微软雅黑" panose="020B0503020204020204" pitchFamily="34" charset="-122"/>
                <a:ea typeface="微软雅黑" panose="020B0503020204020204" pitchFamily="34" charset="-122"/>
              </a:rPr>
              <a:t>I2C</a:t>
            </a:r>
            <a:r>
              <a:rPr lang="zh-CN" altLang="zh-CN" sz="2000" b="1" dirty="0">
                <a:solidFill>
                  <a:srgbClr val="7030A0"/>
                </a:solidFill>
                <a:latin typeface="微软雅黑" panose="020B0503020204020204" pitchFamily="34" charset="-122"/>
                <a:ea typeface="微软雅黑" panose="020B0503020204020204" pitchFamily="34" charset="-122"/>
              </a:rPr>
              <a:t>总线协议</a:t>
            </a:r>
            <a:r>
              <a:rPr lang="zh-CN" altLang="zh-CN" sz="2000" b="1" dirty="0">
                <a:latin typeface="微软雅黑" panose="020B0503020204020204" pitchFamily="34" charset="-122"/>
                <a:ea typeface="微软雅黑" panose="020B0503020204020204" pitchFamily="34" charset="-122"/>
              </a:rPr>
              <a:t>，借助</a:t>
            </a:r>
            <a:r>
              <a:rPr lang="en-US" altLang="zh-CN" sz="2000" b="1" dirty="0">
                <a:solidFill>
                  <a:srgbClr val="7030A0"/>
                </a:solidFill>
                <a:latin typeface="微软雅黑" panose="020B0503020204020204" pitchFamily="34" charset="-122"/>
                <a:ea typeface="微软雅黑" panose="020B0503020204020204" pitchFamily="34" charset="-122"/>
              </a:rPr>
              <a:t>Wire</a:t>
            </a:r>
            <a:r>
              <a:rPr lang="zh-CN" altLang="zh-CN" sz="2000" b="1" dirty="0">
                <a:solidFill>
                  <a:srgbClr val="7030A0"/>
                </a:solidFill>
                <a:latin typeface="微软雅黑" panose="020B0503020204020204" pitchFamily="34" charset="-122"/>
                <a:ea typeface="微软雅黑" panose="020B0503020204020204" pitchFamily="34" charset="-122"/>
              </a:rPr>
              <a:t>程序库</a:t>
            </a:r>
            <a:r>
              <a:rPr lang="zh-CN" altLang="zh-CN" sz="2000" b="1" dirty="0">
                <a:latin typeface="微软雅黑" panose="020B0503020204020204" pitchFamily="34" charset="-122"/>
                <a:ea typeface="微软雅黑" panose="020B0503020204020204" pitchFamily="34" charset="-122"/>
              </a:rPr>
              <a:t>实现与</a:t>
            </a:r>
            <a:r>
              <a:rPr lang="en-US" altLang="zh-CN" sz="2000" b="1" dirty="0">
                <a:latin typeface="微软雅黑" panose="020B0503020204020204" pitchFamily="34" charset="-122"/>
                <a:ea typeface="微软雅黑" panose="020B0503020204020204" pitchFamily="34" charset="-122"/>
              </a:rPr>
              <a:t>Arduino</a:t>
            </a:r>
            <a:r>
              <a:rPr lang="zh-CN" altLang="zh-CN" sz="2000" b="1" dirty="0">
                <a:latin typeface="微软雅黑" panose="020B0503020204020204" pitchFamily="34" charset="-122"/>
                <a:ea typeface="微软雅黑" panose="020B0503020204020204" pitchFamily="34" charset="-122"/>
              </a:rPr>
              <a:t>的通信。</a:t>
            </a:r>
            <a:endParaRPr lang="zh-CN" altLang="zh-CN" sz="2200" b="1" dirty="0">
              <a:latin typeface="微软雅黑" panose="020B0503020204020204" pitchFamily="34" charset="-122"/>
              <a:ea typeface="微软雅黑" panose="020B0503020204020204" pitchFamily="34" charset="-122"/>
            </a:endParaRPr>
          </a:p>
        </p:txBody>
      </p:sp>
      <p:pic>
        <p:nvPicPr>
          <p:cNvPr id="6" name="图片 5">
            <a:extLst>
              <a:ext uri="{FF2B5EF4-FFF2-40B4-BE49-F238E27FC236}">
                <a16:creationId xmlns:a16="http://schemas.microsoft.com/office/drawing/2014/main" id="{38F8E806-3867-41AB-8874-B79E17E79B8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18917" y="2778249"/>
            <a:ext cx="4946657" cy="2689703"/>
          </a:xfrm>
          <a:prstGeom prst="rect">
            <a:avLst/>
          </a:prstGeom>
        </p:spPr>
      </p:pic>
      <p:sp>
        <p:nvSpPr>
          <p:cNvPr id="7" name="文本框 6">
            <a:extLst>
              <a:ext uri="{FF2B5EF4-FFF2-40B4-BE49-F238E27FC236}">
                <a16:creationId xmlns:a16="http://schemas.microsoft.com/office/drawing/2014/main" id="{2D2489C9-0994-41D8-BDA1-DFF7B9DA7B2D}"/>
              </a:ext>
            </a:extLst>
          </p:cNvPr>
          <p:cNvSpPr txBox="1"/>
          <p:nvPr/>
        </p:nvSpPr>
        <p:spPr>
          <a:xfrm>
            <a:off x="4594942" y="5627179"/>
            <a:ext cx="3533916" cy="338554"/>
          </a:xfrm>
          <a:prstGeom prst="rect">
            <a:avLst/>
          </a:prstGeom>
          <a:noFill/>
        </p:spPr>
        <p:txBody>
          <a:bodyPr wrap="none" rtlCol="0">
            <a:spAutoFit/>
          </a:bodyPr>
          <a:lstStyle/>
          <a:p>
            <a:r>
              <a:rPr lang="zh-CN" altLang="en-US" sz="1600" b="1" dirty="0">
                <a:latin typeface="微软雅黑" panose="020B0503020204020204" pitchFamily="34" charset="-122"/>
                <a:ea typeface="微软雅黑" panose="020B0503020204020204" pitchFamily="34" charset="-122"/>
              </a:rPr>
              <a:t>图</a:t>
            </a:r>
            <a:r>
              <a:rPr lang="en-US" altLang="zh-CN" sz="1600" b="1" dirty="0">
                <a:latin typeface="微软雅黑" panose="020B0503020204020204" pitchFamily="34" charset="-122"/>
                <a:ea typeface="微软雅黑" panose="020B0503020204020204" pitchFamily="34" charset="-122"/>
              </a:rPr>
              <a:t>4 MPU6050</a:t>
            </a:r>
            <a:r>
              <a:rPr lang="zh-CN" altLang="en-US" sz="1600" b="1" dirty="0">
                <a:latin typeface="微软雅黑" panose="020B0503020204020204" pitchFamily="34" charset="-122"/>
                <a:ea typeface="微软雅黑" panose="020B0503020204020204" pitchFamily="34" charset="-122"/>
              </a:rPr>
              <a:t>与</a:t>
            </a:r>
            <a:r>
              <a:rPr lang="en-US" altLang="zh-CN" sz="1600" b="1" dirty="0">
                <a:latin typeface="微软雅黑" panose="020B0503020204020204" pitchFamily="34" charset="-122"/>
                <a:ea typeface="微软雅黑" panose="020B0503020204020204" pitchFamily="34" charset="-122"/>
              </a:rPr>
              <a:t>Arduino</a:t>
            </a:r>
            <a:r>
              <a:rPr lang="zh-CN" altLang="en-US" sz="1600" b="1" dirty="0">
                <a:latin typeface="微软雅黑" panose="020B0503020204020204" pitchFamily="34" charset="-122"/>
                <a:ea typeface="微软雅黑" panose="020B0503020204020204" pitchFamily="34" charset="-122"/>
              </a:rPr>
              <a:t>的接线</a:t>
            </a:r>
            <a:r>
              <a:rPr lang="en-US" altLang="zh-CN" sz="1600" b="1" dirty="0">
                <a:latin typeface="微软雅黑" panose="020B0503020204020204" pitchFamily="34" charset="-122"/>
                <a:ea typeface="微软雅黑" panose="020B0503020204020204" pitchFamily="34" charset="-122"/>
              </a:rPr>
              <a:t>[1]</a:t>
            </a:r>
            <a:endParaRPr lang="zh-CN" altLang="en-US" sz="1600" b="1" dirty="0">
              <a:latin typeface="微软雅黑" panose="020B0503020204020204" pitchFamily="34" charset="-122"/>
              <a:ea typeface="微软雅黑" panose="020B0503020204020204" pitchFamily="34" charset="-122"/>
            </a:endParaRPr>
          </a:p>
        </p:txBody>
      </p:sp>
      <p:sp>
        <p:nvSpPr>
          <p:cNvPr id="5" name="矩形 4">
            <a:extLst>
              <a:ext uri="{FF2B5EF4-FFF2-40B4-BE49-F238E27FC236}">
                <a16:creationId xmlns:a16="http://schemas.microsoft.com/office/drawing/2014/main" id="{E03A139A-DB8A-4BAF-B84D-92D44181C182}"/>
              </a:ext>
            </a:extLst>
          </p:cNvPr>
          <p:cNvSpPr/>
          <p:nvPr/>
        </p:nvSpPr>
        <p:spPr>
          <a:xfrm>
            <a:off x="175206" y="6538912"/>
            <a:ext cx="4802212" cy="297517"/>
          </a:xfrm>
          <a:prstGeom prst="rect">
            <a:avLst/>
          </a:prstGeom>
        </p:spPr>
        <p:txBody>
          <a:bodyPr wrap="none">
            <a:spAutoFit/>
          </a:bodyPr>
          <a:lstStyle/>
          <a:p>
            <a:pPr>
              <a:spcAft>
                <a:spcPts val="0"/>
              </a:spcAft>
            </a:pPr>
            <a:r>
              <a:rPr lang="en-US" altLang="zh-CN" sz="2000" b="1" kern="100" baseline="30000" dirty="0">
                <a:latin typeface="Cambria" panose="02040503050406030204" pitchFamily="18" charset="0"/>
                <a:cs typeface="Times New Roman" panose="02020603050405020304" pitchFamily="18" charset="0"/>
              </a:rPr>
              <a:t>[1]https://www.cnblogs.com/zhoug2020/p/7636742.html</a:t>
            </a:r>
          </a:p>
        </p:txBody>
      </p:sp>
    </p:spTree>
    <p:extLst>
      <p:ext uri="{BB962C8B-B14F-4D97-AF65-F5344CB8AC3E}">
        <p14:creationId xmlns:p14="http://schemas.microsoft.com/office/powerpoint/2010/main" val="2486032602"/>
      </p:ext>
    </p:extLst>
  </p:cSld>
  <p:clrMapOvr>
    <a:masterClrMapping/>
  </p:clrMapOvr>
  <mc:AlternateContent xmlns:mc="http://schemas.openxmlformats.org/markup-compatibility/2006" xmlns:p14="http://schemas.microsoft.com/office/powerpoint/2010/main">
    <mc:Choice Requires="p14">
      <p:transition spd="med" p14:dur="700" advTm="1180">
        <p:fade/>
      </p:transition>
    </mc:Choice>
    <mc:Fallback xmlns="">
      <p:transition spd="med" advTm="118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A1F7DB31-A6DB-4622-A6FB-BC3E9BD42115}" type="slidenum">
              <a:rPr lang="zh-CN" altLang="en-US" smtClean="0"/>
              <a:t>7</a:t>
            </a:fld>
            <a:endParaRPr lang="zh-CN" altLang="en-US" dirty="0"/>
          </a:p>
        </p:txBody>
      </p:sp>
      <p:grpSp>
        <p:nvGrpSpPr>
          <p:cNvPr id="16" name="组合 15"/>
          <p:cNvGrpSpPr/>
          <p:nvPr/>
        </p:nvGrpSpPr>
        <p:grpSpPr>
          <a:xfrm>
            <a:off x="-1" y="-35178"/>
            <a:ext cx="12192001" cy="1129773"/>
            <a:chOff x="-1" y="-5682"/>
            <a:chExt cx="12192001" cy="1129773"/>
          </a:xfrm>
        </p:grpSpPr>
        <p:sp>
          <p:nvSpPr>
            <p:cNvPr id="17" name="矩形 16"/>
            <p:cNvSpPr/>
            <p:nvPr/>
          </p:nvSpPr>
          <p:spPr>
            <a:xfrm flipV="1">
              <a:off x="-1" y="-8"/>
              <a:ext cx="9412941" cy="982517"/>
            </a:xfrm>
            <a:prstGeom prst="rect">
              <a:avLst/>
            </a:prstGeom>
            <a:solidFill>
              <a:srgbClr val="7030A0">
                <a:alpha val="80000"/>
              </a:srgb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279026" y="-5682"/>
              <a:ext cx="7399245" cy="793487"/>
            </a:xfrm>
            <a:prstGeom prst="rect">
              <a:avLst/>
            </a:prstGeom>
          </p:spPr>
          <p:txBody>
            <a:bodyPr wrap="square">
              <a:spAutoFit/>
            </a:bodyPr>
            <a:lstStyle/>
            <a:p>
              <a:pPr>
                <a:lnSpc>
                  <a:spcPct val="150000"/>
                </a:lnSpc>
              </a:pPr>
              <a:endParaRPr lang="zh-CN" altLang="en-US" sz="3600" b="1" dirty="0">
                <a:solidFill>
                  <a:schemeClr val="bg1"/>
                </a:solidFill>
                <a:latin typeface="+mj-ea"/>
                <a:ea typeface="+mj-ea"/>
              </a:endParaRPr>
            </a:p>
          </p:txBody>
        </p:sp>
        <p:sp>
          <p:nvSpPr>
            <p:cNvPr id="19" name="矩形 18"/>
            <p:cNvSpPr/>
            <p:nvPr/>
          </p:nvSpPr>
          <p:spPr>
            <a:xfrm flipV="1">
              <a:off x="0" y="1047628"/>
              <a:ext cx="12192000" cy="76463"/>
            </a:xfrm>
            <a:prstGeom prst="rect">
              <a:avLst/>
            </a:prstGeom>
            <a:solidFill>
              <a:srgbClr val="7030A0">
                <a:alpha val="80000"/>
              </a:srgb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0" name="图片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10008" y="238279"/>
              <a:ext cx="1980288" cy="612460"/>
            </a:xfrm>
            <a:prstGeom prst="rect">
              <a:avLst/>
            </a:prstGeom>
          </p:spPr>
        </p:pic>
      </p:grpSp>
      <p:sp>
        <p:nvSpPr>
          <p:cNvPr id="2" name="矩形 1">
            <a:extLst>
              <a:ext uri="{FF2B5EF4-FFF2-40B4-BE49-F238E27FC236}">
                <a16:creationId xmlns:a16="http://schemas.microsoft.com/office/drawing/2014/main" id="{556BD4C4-4FF3-42FB-AF6E-0AB97CD4B1C3}"/>
              </a:ext>
            </a:extLst>
          </p:cNvPr>
          <p:cNvSpPr/>
          <p:nvPr/>
        </p:nvSpPr>
        <p:spPr>
          <a:xfrm>
            <a:off x="167980" y="168084"/>
            <a:ext cx="2967479" cy="1200329"/>
          </a:xfrm>
          <a:prstGeom prst="rect">
            <a:avLst/>
          </a:prstGeom>
        </p:spPr>
        <p:txBody>
          <a:bodyPr wrap="none">
            <a:spAutoFit/>
          </a:bodyPr>
          <a:lstStyle/>
          <a:p>
            <a:r>
              <a:rPr lang="en-US" altLang="zh-CN" sz="3600" b="1" dirty="0">
                <a:ln w="0"/>
                <a:solidFill>
                  <a:schemeClr val="bg1"/>
                </a:solidFill>
                <a:latin typeface="+mj-ea"/>
              </a:rPr>
              <a:t>2.1 </a:t>
            </a:r>
            <a:r>
              <a:rPr lang="zh-CN" altLang="en-US" sz="3600" b="1" dirty="0">
                <a:ln w="0"/>
                <a:solidFill>
                  <a:schemeClr val="bg1"/>
                </a:solidFill>
                <a:latin typeface="+mj-ea"/>
              </a:rPr>
              <a:t>位置传感</a:t>
            </a:r>
            <a:endParaRPr lang="en-US" altLang="zh-CN" sz="3600" b="1" dirty="0">
              <a:ln w="0"/>
              <a:solidFill>
                <a:schemeClr val="bg1"/>
              </a:solidFill>
              <a:latin typeface="+mj-ea"/>
            </a:endParaRPr>
          </a:p>
          <a:p>
            <a:endParaRPr lang="en-US" altLang="zh-CN" sz="3600" b="1" dirty="0">
              <a:ln w="0"/>
              <a:solidFill>
                <a:schemeClr val="bg1"/>
              </a:solidFill>
              <a:latin typeface="+mj-ea"/>
              <a:ea typeface="+mj-ea"/>
            </a:endParaRPr>
          </a:p>
        </p:txBody>
      </p:sp>
      <p:pic>
        <p:nvPicPr>
          <p:cNvPr id="5" name="图片 4">
            <a:extLst>
              <a:ext uri="{FF2B5EF4-FFF2-40B4-BE49-F238E27FC236}">
                <a16:creationId xmlns:a16="http://schemas.microsoft.com/office/drawing/2014/main" id="{7E7810FD-B14F-42D0-A327-E7CE270E9EE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42004" y="1448717"/>
            <a:ext cx="5184224" cy="4571347"/>
          </a:xfrm>
          <a:prstGeom prst="rect">
            <a:avLst/>
          </a:prstGeom>
        </p:spPr>
      </p:pic>
      <p:sp>
        <p:nvSpPr>
          <p:cNvPr id="6" name="文本框 5">
            <a:extLst>
              <a:ext uri="{FF2B5EF4-FFF2-40B4-BE49-F238E27FC236}">
                <a16:creationId xmlns:a16="http://schemas.microsoft.com/office/drawing/2014/main" id="{B3A13D8B-C5CA-40E2-9DD2-50D92AA8B5F2}"/>
              </a:ext>
            </a:extLst>
          </p:cNvPr>
          <p:cNvSpPr txBox="1"/>
          <p:nvPr/>
        </p:nvSpPr>
        <p:spPr>
          <a:xfrm>
            <a:off x="426745" y="1576785"/>
            <a:ext cx="6215259" cy="3777444"/>
          </a:xfrm>
          <a:prstGeom prst="rect">
            <a:avLst/>
          </a:prstGeom>
          <a:noFill/>
        </p:spPr>
        <p:txBody>
          <a:bodyPr wrap="square" rtlCol="0">
            <a:spAutoFit/>
          </a:bodyPr>
          <a:lstStyle/>
          <a:p>
            <a:pPr>
              <a:lnSpc>
                <a:spcPct val="150000"/>
              </a:lnSpc>
            </a:pPr>
            <a:r>
              <a:rPr lang="zh-CN" altLang="en-US" sz="2400" b="1" dirty="0">
                <a:solidFill>
                  <a:srgbClr val="7030A0"/>
                </a:solidFill>
                <a:latin typeface="微软雅黑" panose="020B0503020204020204" pitchFamily="34" charset="-122"/>
                <a:ea typeface="微软雅黑" panose="020B0503020204020204" pitchFamily="34" charset="-122"/>
              </a:rPr>
              <a:t>数据处理</a:t>
            </a:r>
            <a:endParaRPr lang="en-US" altLang="zh-CN" sz="2400" b="1" dirty="0">
              <a:solidFill>
                <a:srgbClr val="7030A0"/>
              </a:solidFill>
              <a:latin typeface="微软雅黑" panose="020B0503020204020204" pitchFamily="34" charset="-122"/>
              <a:ea typeface="微软雅黑" panose="020B0503020204020204" pitchFamily="34" charset="-122"/>
            </a:endParaRPr>
          </a:p>
          <a:p>
            <a:pPr>
              <a:lnSpc>
                <a:spcPct val="150000"/>
              </a:lnSpc>
            </a:pPr>
            <a:endParaRPr lang="en-US" altLang="zh-CN" dirty="0">
              <a:latin typeface="微软雅黑" panose="020B0503020204020204" pitchFamily="34" charset="-122"/>
              <a:ea typeface="微软雅黑" panose="020B0503020204020204" pitchFamily="34" charset="-122"/>
            </a:endParaRPr>
          </a:p>
          <a:p>
            <a:pPr>
              <a:lnSpc>
                <a:spcPct val="150000"/>
              </a:lnSpc>
            </a:pPr>
            <a:r>
              <a:rPr lang="en-US" altLang="zh-CN" b="1" dirty="0">
                <a:latin typeface="微软雅黑" panose="020B0503020204020204" pitchFamily="34" charset="-122"/>
                <a:ea typeface="微软雅黑" panose="020B0503020204020204" pitchFamily="34" charset="-122"/>
              </a:rPr>
              <a:t>• </a:t>
            </a:r>
            <a:r>
              <a:rPr lang="zh-CN" altLang="en-US" sz="2000" b="1" dirty="0">
                <a:solidFill>
                  <a:srgbClr val="7030A0"/>
                </a:solidFill>
                <a:latin typeface="微软雅黑" panose="020B0503020204020204" pitchFamily="34" charset="-122"/>
                <a:ea typeface="微软雅黑" panose="020B0503020204020204" pitchFamily="34" charset="-122"/>
              </a:rPr>
              <a:t>校准：</a:t>
            </a:r>
            <a:r>
              <a:rPr lang="en-US" altLang="zh-CN" sz="2000" b="1" dirty="0">
                <a:latin typeface="微软雅黑" panose="020B0503020204020204" pitchFamily="34" charset="-122"/>
                <a:ea typeface="微软雅黑" panose="020B0503020204020204" pitchFamily="34" charset="-122"/>
              </a:rPr>
              <a:t>MPU6050</a:t>
            </a:r>
            <a:r>
              <a:rPr lang="zh-CN" altLang="en-US" sz="2000" b="1" dirty="0">
                <a:latin typeface="微软雅黑" panose="020B0503020204020204" pitchFamily="34" charset="-122"/>
                <a:ea typeface="微软雅黑" panose="020B0503020204020204" pitchFamily="34" charset="-122"/>
              </a:rPr>
              <a:t>在使用过程中会出现数据漂移现象，可以通过多次测量取平均值的方法获取偏移量，找出摆动的数据围绕的中心点，对所得数据进行校准；</a:t>
            </a:r>
            <a:endParaRPr lang="en-US" altLang="zh-CN" sz="2000" b="1" dirty="0">
              <a:latin typeface="微软雅黑" panose="020B0503020204020204" pitchFamily="34" charset="-122"/>
              <a:ea typeface="微软雅黑" panose="020B0503020204020204" pitchFamily="34" charset="-122"/>
            </a:endParaRPr>
          </a:p>
          <a:p>
            <a:pPr>
              <a:lnSpc>
                <a:spcPct val="150000"/>
              </a:lnSpc>
            </a:pPr>
            <a:endParaRPr lang="en-US" altLang="zh-CN" sz="2000" dirty="0">
              <a:latin typeface="微软雅黑" panose="020B0503020204020204" pitchFamily="34" charset="-122"/>
              <a:ea typeface="微软雅黑" panose="020B0503020204020204" pitchFamily="34" charset="-122"/>
            </a:endParaRPr>
          </a:p>
          <a:p>
            <a:pPr>
              <a:lnSpc>
                <a:spcPct val="150000"/>
              </a:lnSpc>
            </a:pPr>
            <a:r>
              <a:rPr lang="en-US" altLang="zh-CN" sz="2000" b="1" dirty="0">
                <a:solidFill>
                  <a:srgbClr val="7030A0"/>
                </a:solidFill>
                <a:latin typeface="微软雅黑" panose="020B0503020204020204" pitchFamily="34" charset="-122"/>
                <a:ea typeface="微软雅黑" panose="020B0503020204020204" pitchFamily="34" charset="-122"/>
              </a:rPr>
              <a:t>• </a:t>
            </a:r>
            <a:r>
              <a:rPr lang="zh-CN" altLang="en-US" sz="2000" b="1" dirty="0">
                <a:solidFill>
                  <a:srgbClr val="7030A0"/>
                </a:solidFill>
                <a:latin typeface="微软雅黑" panose="020B0503020204020204" pitchFamily="34" charset="-122"/>
                <a:ea typeface="微软雅黑" panose="020B0503020204020204" pitchFamily="34" charset="-122"/>
              </a:rPr>
              <a:t>卡尔曼滤波：</a:t>
            </a:r>
            <a:r>
              <a:rPr lang="zh-CN" altLang="en-US" sz="2000" b="1" dirty="0">
                <a:latin typeface="微软雅黑" panose="020B0503020204020204" pitchFamily="34" charset="-122"/>
                <a:ea typeface="微软雅黑" panose="020B0503020204020204" pitchFamily="34" charset="-122"/>
              </a:rPr>
              <a:t>使用卡尔曼滤波滤除噪音，本设计中直接使用</a:t>
            </a:r>
            <a:r>
              <a:rPr lang="en-US" altLang="zh-CN" sz="2000" b="1" dirty="0">
                <a:latin typeface="微软雅黑" panose="020B0503020204020204" pitchFamily="34" charset="-122"/>
                <a:ea typeface="微软雅黑" panose="020B0503020204020204" pitchFamily="34" charset="-122"/>
              </a:rPr>
              <a:t>Arduino</a:t>
            </a:r>
            <a:r>
              <a:rPr lang="zh-CN" altLang="en-US" sz="2000" b="1" dirty="0">
                <a:latin typeface="微软雅黑" panose="020B0503020204020204" pitchFamily="34" charset="-122"/>
                <a:ea typeface="微软雅黑" panose="020B0503020204020204" pitchFamily="34" charset="-122"/>
              </a:rPr>
              <a:t>的</a:t>
            </a:r>
            <a:r>
              <a:rPr lang="en-US" altLang="zh-CN" sz="2000" b="1" dirty="0">
                <a:latin typeface="微软雅黑" panose="020B0503020204020204" pitchFamily="34" charset="-122"/>
                <a:ea typeface="微软雅黑" panose="020B0503020204020204" pitchFamily="34" charset="-122"/>
              </a:rPr>
              <a:t>Kalman Filter</a:t>
            </a:r>
            <a:r>
              <a:rPr lang="zh-CN" altLang="en-US" sz="2000" b="1" dirty="0">
                <a:latin typeface="微软雅黑" panose="020B0503020204020204" pitchFamily="34" charset="-122"/>
                <a:ea typeface="微软雅黑" panose="020B0503020204020204" pitchFamily="34" charset="-122"/>
              </a:rPr>
              <a:t>库。</a:t>
            </a:r>
          </a:p>
        </p:txBody>
      </p:sp>
      <p:sp>
        <p:nvSpPr>
          <p:cNvPr id="7" name="文本框 6">
            <a:extLst>
              <a:ext uri="{FF2B5EF4-FFF2-40B4-BE49-F238E27FC236}">
                <a16:creationId xmlns:a16="http://schemas.microsoft.com/office/drawing/2014/main" id="{12E54454-8EFB-4050-AE50-4DBE0657DDEC}"/>
              </a:ext>
            </a:extLst>
          </p:cNvPr>
          <p:cNvSpPr txBox="1"/>
          <p:nvPr/>
        </p:nvSpPr>
        <p:spPr>
          <a:xfrm>
            <a:off x="8364704" y="6224125"/>
            <a:ext cx="2977546" cy="338554"/>
          </a:xfrm>
          <a:prstGeom prst="rect">
            <a:avLst/>
          </a:prstGeom>
          <a:noFill/>
        </p:spPr>
        <p:txBody>
          <a:bodyPr wrap="none" rtlCol="0">
            <a:spAutoFit/>
          </a:bodyPr>
          <a:lstStyle/>
          <a:p>
            <a:r>
              <a:rPr lang="zh-CN" altLang="en-US" sz="1600" b="1" dirty="0">
                <a:latin typeface="微软雅黑" panose="020B0503020204020204" pitchFamily="34" charset="-122"/>
                <a:ea typeface="微软雅黑" panose="020B0503020204020204" pitchFamily="34" charset="-122"/>
              </a:rPr>
              <a:t>图</a:t>
            </a:r>
            <a:r>
              <a:rPr lang="en-US" altLang="zh-CN" sz="1600" b="1" dirty="0">
                <a:latin typeface="微软雅黑" panose="020B0503020204020204" pitchFamily="34" charset="-122"/>
                <a:ea typeface="微软雅黑" panose="020B0503020204020204" pitchFamily="34" charset="-122"/>
              </a:rPr>
              <a:t>5 Roll-Pitch-Yaw</a:t>
            </a:r>
            <a:r>
              <a:rPr lang="zh-CN" altLang="en-US" sz="1600" b="1" dirty="0">
                <a:latin typeface="微软雅黑" panose="020B0503020204020204" pitchFamily="34" charset="-122"/>
                <a:ea typeface="微软雅黑" panose="020B0503020204020204" pitchFamily="34" charset="-122"/>
              </a:rPr>
              <a:t>角模型</a:t>
            </a:r>
            <a:r>
              <a:rPr lang="en-US" altLang="zh-CN" sz="1600" b="1" dirty="0">
                <a:latin typeface="微软雅黑" panose="020B0503020204020204" pitchFamily="34" charset="-122"/>
                <a:ea typeface="微软雅黑" panose="020B0503020204020204" pitchFamily="34" charset="-122"/>
              </a:rPr>
              <a:t>[1]</a:t>
            </a:r>
            <a:endParaRPr lang="zh-CN" altLang="en-US" sz="1600" b="1" dirty="0">
              <a:latin typeface="微软雅黑" panose="020B0503020204020204" pitchFamily="34" charset="-122"/>
              <a:ea typeface="微软雅黑" panose="020B0503020204020204" pitchFamily="34" charset="-122"/>
            </a:endParaRPr>
          </a:p>
        </p:txBody>
      </p:sp>
      <p:sp>
        <p:nvSpPr>
          <p:cNvPr id="13" name="矩形 12">
            <a:extLst>
              <a:ext uri="{FF2B5EF4-FFF2-40B4-BE49-F238E27FC236}">
                <a16:creationId xmlns:a16="http://schemas.microsoft.com/office/drawing/2014/main" id="{A0026032-679F-4606-95A5-9A3FE5D72FA4}"/>
              </a:ext>
            </a:extLst>
          </p:cNvPr>
          <p:cNvSpPr/>
          <p:nvPr/>
        </p:nvSpPr>
        <p:spPr>
          <a:xfrm>
            <a:off x="426745" y="6393402"/>
            <a:ext cx="8183855" cy="276999"/>
          </a:xfrm>
          <a:prstGeom prst="rect">
            <a:avLst/>
          </a:prstGeom>
        </p:spPr>
        <p:txBody>
          <a:bodyPr wrap="square">
            <a:spAutoFit/>
          </a:bodyPr>
          <a:lstStyle/>
          <a:p>
            <a:pPr>
              <a:spcAft>
                <a:spcPts val="0"/>
              </a:spcAft>
            </a:pPr>
            <a:r>
              <a:rPr lang="en-US" altLang="zh-CN" b="1" kern="100" baseline="30000" dirty="0">
                <a:latin typeface="Cambria" panose="02040503050406030204" pitchFamily="18" charset="0"/>
                <a:cs typeface="Times New Roman" panose="02020603050405020304" pitchFamily="18" charset="0"/>
              </a:rPr>
              <a:t>[1] </a:t>
            </a:r>
            <a:r>
              <a:rPr lang="zh-CN" altLang="en-US" b="1" kern="100" baseline="30000" dirty="0">
                <a:latin typeface="Cambria" panose="02040503050406030204" pitchFamily="18" charset="0"/>
                <a:cs typeface="Times New Roman" panose="02020603050405020304" pitchFamily="18" charset="0"/>
              </a:rPr>
              <a:t>参考</a:t>
            </a:r>
            <a:r>
              <a:rPr lang="en-US" altLang="zh-CN" b="1" kern="100" baseline="30000" dirty="0">
                <a:latin typeface="Cambria" panose="02040503050406030204" pitchFamily="18" charset="0"/>
                <a:cs typeface="Times New Roman" panose="02020603050405020304" pitchFamily="18" charset="0"/>
              </a:rPr>
              <a:t>https://www.cnblogs.com/zhoug2020/p/7636742.html</a:t>
            </a:r>
          </a:p>
        </p:txBody>
      </p:sp>
    </p:spTree>
    <p:extLst>
      <p:ext uri="{BB962C8B-B14F-4D97-AF65-F5344CB8AC3E}">
        <p14:creationId xmlns:p14="http://schemas.microsoft.com/office/powerpoint/2010/main" val="121874088"/>
      </p:ext>
    </p:extLst>
  </p:cSld>
  <p:clrMapOvr>
    <a:masterClrMapping/>
  </p:clrMapOvr>
  <mc:AlternateContent xmlns:mc="http://schemas.openxmlformats.org/markup-compatibility/2006" xmlns:p14="http://schemas.microsoft.com/office/powerpoint/2010/main">
    <mc:Choice Requires="p14">
      <p:transition spd="med" p14:dur="700" advTm="1180">
        <p:fade/>
      </p:transition>
    </mc:Choice>
    <mc:Fallback xmlns="">
      <p:transition spd="med" advTm="118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A1F7DB31-A6DB-4622-A6FB-BC3E9BD42115}" type="slidenum">
              <a:rPr lang="zh-CN" altLang="en-US" smtClean="0"/>
              <a:t>8</a:t>
            </a:fld>
            <a:endParaRPr lang="zh-CN" altLang="en-US" dirty="0"/>
          </a:p>
        </p:txBody>
      </p:sp>
      <p:grpSp>
        <p:nvGrpSpPr>
          <p:cNvPr id="16" name="组合 15"/>
          <p:cNvGrpSpPr/>
          <p:nvPr/>
        </p:nvGrpSpPr>
        <p:grpSpPr>
          <a:xfrm>
            <a:off x="-1" y="-35178"/>
            <a:ext cx="12192001" cy="1129773"/>
            <a:chOff x="-1" y="-5682"/>
            <a:chExt cx="12192001" cy="1129773"/>
          </a:xfrm>
        </p:grpSpPr>
        <p:sp>
          <p:nvSpPr>
            <p:cNvPr id="17" name="矩形 16"/>
            <p:cNvSpPr/>
            <p:nvPr/>
          </p:nvSpPr>
          <p:spPr>
            <a:xfrm flipV="1">
              <a:off x="-1" y="-8"/>
              <a:ext cx="9412941" cy="982517"/>
            </a:xfrm>
            <a:prstGeom prst="rect">
              <a:avLst/>
            </a:prstGeom>
            <a:solidFill>
              <a:srgbClr val="7030A0">
                <a:alpha val="80000"/>
              </a:srgb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279026" y="-5682"/>
              <a:ext cx="7399245" cy="793487"/>
            </a:xfrm>
            <a:prstGeom prst="rect">
              <a:avLst/>
            </a:prstGeom>
          </p:spPr>
          <p:txBody>
            <a:bodyPr wrap="square">
              <a:spAutoFit/>
            </a:bodyPr>
            <a:lstStyle/>
            <a:p>
              <a:pPr>
                <a:lnSpc>
                  <a:spcPct val="150000"/>
                </a:lnSpc>
              </a:pPr>
              <a:endParaRPr lang="zh-CN" altLang="en-US" sz="3600" b="1" dirty="0">
                <a:solidFill>
                  <a:schemeClr val="bg1"/>
                </a:solidFill>
                <a:latin typeface="+mj-ea"/>
                <a:ea typeface="+mj-ea"/>
              </a:endParaRPr>
            </a:p>
          </p:txBody>
        </p:sp>
        <p:sp>
          <p:nvSpPr>
            <p:cNvPr id="19" name="矩形 18"/>
            <p:cNvSpPr/>
            <p:nvPr/>
          </p:nvSpPr>
          <p:spPr>
            <a:xfrm flipV="1">
              <a:off x="0" y="1047628"/>
              <a:ext cx="12192000" cy="76463"/>
            </a:xfrm>
            <a:prstGeom prst="rect">
              <a:avLst/>
            </a:prstGeom>
            <a:solidFill>
              <a:srgbClr val="7030A0">
                <a:alpha val="80000"/>
              </a:srgb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0" name="图片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10008" y="238279"/>
              <a:ext cx="1980288" cy="612460"/>
            </a:xfrm>
            <a:prstGeom prst="rect">
              <a:avLst/>
            </a:prstGeom>
          </p:spPr>
        </p:pic>
      </p:grpSp>
      <p:sp>
        <p:nvSpPr>
          <p:cNvPr id="2" name="矩形 1">
            <a:extLst>
              <a:ext uri="{FF2B5EF4-FFF2-40B4-BE49-F238E27FC236}">
                <a16:creationId xmlns:a16="http://schemas.microsoft.com/office/drawing/2014/main" id="{556BD4C4-4FF3-42FB-AF6E-0AB97CD4B1C3}"/>
              </a:ext>
            </a:extLst>
          </p:cNvPr>
          <p:cNvSpPr/>
          <p:nvPr/>
        </p:nvSpPr>
        <p:spPr>
          <a:xfrm>
            <a:off x="167980" y="168084"/>
            <a:ext cx="2967479" cy="646331"/>
          </a:xfrm>
          <a:prstGeom prst="rect">
            <a:avLst/>
          </a:prstGeom>
        </p:spPr>
        <p:txBody>
          <a:bodyPr wrap="none">
            <a:spAutoFit/>
          </a:bodyPr>
          <a:lstStyle/>
          <a:p>
            <a:r>
              <a:rPr lang="en-US" altLang="zh-CN" sz="3600" b="1" dirty="0">
                <a:ln w="0"/>
                <a:solidFill>
                  <a:schemeClr val="bg1"/>
                </a:solidFill>
                <a:latin typeface="+mj-ea"/>
                <a:ea typeface="+mj-ea"/>
              </a:rPr>
              <a:t>2.2 </a:t>
            </a:r>
            <a:r>
              <a:rPr lang="zh-CN" altLang="en-US" sz="3600" b="1" dirty="0">
                <a:ln w="0"/>
                <a:solidFill>
                  <a:schemeClr val="bg1"/>
                </a:solidFill>
                <a:latin typeface="+mj-ea"/>
                <a:ea typeface="+mj-ea"/>
              </a:rPr>
              <a:t>压力传感</a:t>
            </a:r>
            <a:endParaRPr lang="en-US" altLang="zh-CN" sz="3600" b="1" dirty="0">
              <a:ln w="0"/>
              <a:solidFill>
                <a:schemeClr val="bg1"/>
              </a:solidFill>
              <a:latin typeface="+mj-ea"/>
              <a:ea typeface="+mj-ea"/>
            </a:endParaRPr>
          </a:p>
        </p:txBody>
      </p:sp>
      <p:sp>
        <p:nvSpPr>
          <p:cNvPr id="4" name="矩形 3">
            <a:extLst>
              <a:ext uri="{FF2B5EF4-FFF2-40B4-BE49-F238E27FC236}">
                <a16:creationId xmlns:a16="http://schemas.microsoft.com/office/drawing/2014/main" id="{62C05930-661B-4949-AEA9-674A4ACFB3C5}"/>
              </a:ext>
            </a:extLst>
          </p:cNvPr>
          <p:cNvSpPr/>
          <p:nvPr/>
        </p:nvSpPr>
        <p:spPr>
          <a:xfrm>
            <a:off x="400664" y="1159715"/>
            <a:ext cx="10611465" cy="499624"/>
          </a:xfrm>
          <a:prstGeom prst="rect">
            <a:avLst/>
          </a:prstGeom>
        </p:spPr>
        <p:txBody>
          <a:bodyPr wrap="square">
            <a:spAutoFit/>
          </a:bodyPr>
          <a:lstStyle/>
          <a:p>
            <a:pPr>
              <a:lnSpc>
                <a:spcPct val="150000"/>
              </a:lnSpc>
            </a:pPr>
            <a:r>
              <a:rPr lang="zh-CN" altLang="en-US" sz="2000" b="1" dirty="0">
                <a:latin typeface="微软雅黑" panose="020B0503020204020204" pitchFamily="34" charset="-122"/>
                <a:ea typeface="微软雅黑" panose="020B0503020204020204" pitchFamily="34" charset="-122"/>
              </a:rPr>
              <a:t>压力传感器选用</a:t>
            </a:r>
            <a:r>
              <a:rPr lang="en-US" altLang="zh-CN" sz="2000" b="1" dirty="0">
                <a:solidFill>
                  <a:srgbClr val="7030A0"/>
                </a:solidFill>
                <a:latin typeface="微软雅黑" panose="020B0503020204020204" pitchFamily="34" charset="-122"/>
                <a:ea typeface="微软雅黑" panose="020B0503020204020204" pitchFamily="34" charset="-122"/>
              </a:rPr>
              <a:t>TDS# RP-C18.3-ST</a:t>
            </a:r>
            <a:r>
              <a:rPr lang="zh-CN" altLang="en-US" sz="2000" b="1" dirty="0">
                <a:latin typeface="微软雅黑" panose="020B0503020204020204" pitchFamily="34" charset="-122"/>
                <a:ea typeface="微软雅黑" panose="020B0503020204020204" pitchFamily="34" charset="-122"/>
              </a:rPr>
              <a:t>薄膜压力传感器，用</a:t>
            </a:r>
            <a:r>
              <a:rPr lang="en-US" altLang="zh-CN" sz="2000" b="1" dirty="0">
                <a:latin typeface="微软雅黑" panose="020B0503020204020204" pitchFamily="34" charset="-122"/>
                <a:ea typeface="微软雅黑" panose="020B0503020204020204" pitchFamily="34" charset="-122"/>
              </a:rPr>
              <a:t>Arduino</a:t>
            </a:r>
            <a:r>
              <a:rPr lang="zh-CN" altLang="en-US" sz="2000" b="1" dirty="0">
                <a:latin typeface="微软雅黑" panose="020B0503020204020204" pitchFamily="34" charset="-122"/>
                <a:ea typeface="微软雅黑" panose="020B0503020204020204" pitchFamily="34" charset="-122"/>
              </a:rPr>
              <a:t>模拟输入端口进行处理。</a:t>
            </a:r>
            <a:endParaRPr lang="en-US" altLang="zh-CN" sz="2000" b="1" dirty="0">
              <a:latin typeface="微软雅黑" panose="020B0503020204020204" pitchFamily="34" charset="-122"/>
              <a:ea typeface="微软雅黑" panose="020B0503020204020204" pitchFamily="34" charset="-122"/>
            </a:endParaRPr>
          </a:p>
        </p:txBody>
      </p:sp>
      <p:grpSp>
        <p:nvGrpSpPr>
          <p:cNvPr id="7" name="组合 6">
            <a:extLst>
              <a:ext uri="{FF2B5EF4-FFF2-40B4-BE49-F238E27FC236}">
                <a16:creationId xmlns:a16="http://schemas.microsoft.com/office/drawing/2014/main" id="{D4237193-566F-44EB-A08F-C2879C18DCBA}"/>
              </a:ext>
            </a:extLst>
          </p:cNvPr>
          <p:cNvGrpSpPr/>
          <p:nvPr/>
        </p:nvGrpSpPr>
        <p:grpSpPr>
          <a:xfrm>
            <a:off x="1366685" y="2041628"/>
            <a:ext cx="3146322" cy="3741482"/>
            <a:chOff x="1366685" y="2041628"/>
            <a:chExt cx="3146322" cy="3741482"/>
          </a:xfrm>
        </p:grpSpPr>
        <p:pic>
          <p:nvPicPr>
            <p:cNvPr id="6" name="图片 5">
              <a:extLst>
                <a:ext uri="{FF2B5EF4-FFF2-40B4-BE49-F238E27FC236}">
                  <a16:creationId xmlns:a16="http://schemas.microsoft.com/office/drawing/2014/main" id="{160F4AF1-C6BB-4027-A25A-890D8A6AAE6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66685" y="2041628"/>
              <a:ext cx="3146322" cy="3284975"/>
            </a:xfrm>
            <a:prstGeom prst="rect">
              <a:avLst/>
            </a:prstGeom>
          </p:spPr>
        </p:pic>
        <p:sp>
          <p:nvSpPr>
            <p:cNvPr id="13" name="文本框 12">
              <a:extLst>
                <a:ext uri="{FF2B5EF4-FFF2-40B4-BE49-F238E27FC236}">
                  <a16:creationId xmlns:a16="http://schemas.microsoft.com/office/drawing/2014/main" id="{B103A16D-688E-4FF5-B573-0FC69D2BAA2C}"/>
                </a:ext>
              </a:extLst>
            </p:cNvPr>
            <p:cNvSpPr txBox="1"/>
            <p:nvPr/>
          </p:nvSpPr>
          <p:spPr>
            <a:xfrm>
              <a:off x="1366685" y="5444556"/>
              <a:ext cx="3067664" cy="338554"/>
            </a:xfrm>
            <a:prstGeom prst="rect">
              <a:avLst/>
            </a:prstGeom>
            <a:noFill/>
          </p:spPr>
          <p:txBody>
            <a:bodyPr wrap="square" rtlCol="0">
              <a:spAutoFit/>
            </a:bodyPr>
            <a:lstStyle/>
            <a:p>
              <a:pPr algn="ctr"/>
              <a:r>
                <a:rPr lang="zh-CN" altLang="en-US" sz="1600" b="1" dirty="0">
                  <a:latin typeface="微软雅黑" panose="020B0503020204020204" pitchFamily="34" charset="-122"/>
                  <a:ea typeface="微软雅黑" panose="020B0503020204020204" pitchFamily="34" charset="-122"/>
                </a:rPr>
                <a:t>图</a:t>
              </a:r>
              <a:r>
                <a:rPr lang="en-US" altLang="zh-CN" sz="1600" b="1" dirty="0">
                  <a:latin typeface="微软雅黑" panose="020B0503020204020204" pitchFamily="34" charset="-122"/>
                  <a:ea typeface="微软雅黑" panose="020B0503020204020204" pitchFamily="34" charset="-122"/>
                </a:rPr>
                <a:t>6 </a:t>
              </a:r>
              <a:r>
                <a:rPr lang="zh-CN" altLang="en-US" sz="1600" b="1" dirty="0">
                  <a:latin typeface="微软雅黑" panose="020B0503020204020204" pitchFamily="34" charset="-122"/>
                  <a:ea typeface="微软雅黑" panose="020B0503020204020204" pitchFamily="34" charset="-122"/>
                </a:rPr>
                <a:t>压力敏感电阻分压电路</a:t>
              </a:r>
            </a:p>
          </p:txBody>
        </p:sp>
      </p:grpSp>
      <p:grpSp>
        <p:nvGrpSpPr>
          <p:cNvPr id="9" name="组合 8">
            <a:extLst>
              <a:ext uri="{FF2B5EF4-FFF2-40B4-BE49-F238E27FC236}">
                <a16:creationId xmlns:a16="http://schemas.microsoft.com/office/drawing/2014/main" id="{39749A0E-56E6-42D1-864B-37DD96431C1D}"/>
              </a:ext>
            </a:extLst>
          </p:cNvPr>
          <p:cNvGrpSpPr/>
          <p:nvPr/>
        </p:nvGrpSpPr>
        <p:grpSpPr>
          <a:xfrm>
            <a:off x="5410200" y="2449024"/>
            <a:ext cx="6400800" cy="3342582"/>
            <a:chOff x="4706469" y="2440528"/>
            <a:chExt cx="6400800" cy="3342582"/>
          </a:xfrm>
        </p:grpSpPr>
        <p:pic>
          <p:nvPicPr>
            <p:cNvPr id="8" name="图片 7">
              <a:extLst>
                <a:ext uri="{FF2B5EF4-FFF2-40B4-BE49-F238E27FC236}">
                  <a16:creationId xmlns:a16="http://schemas.microsoft.com/office/drawing/2014/main" id="{1D01B016-7FE7-4DCF-9920-A8A48C7C36B6}"/>
                </a:ext>
              </a:extLst>
            </p:cNvPr>
            <p:cNvPicPr>
              <a:picLocks noChangeAspect="1"/>
            </p:cNvPicPr>
            <p:nvPr/>
          </p:nvPicPr>
          <p:blipFill>
            <a:blip r:embed="rId5"/>
            <a:stretch>
              <a:fillRect/>
            </a:stretch>
          </p:blipFill>
          <p:spPr>
            <a:xfrm>
              <a:off x="4706469" y="2440528"/>
              <a:ext cx="6400800" cy="2886075"/>
            </a:xfrm>
            <a:prstGeom prst="rect">
              <a:avLst/>
            </a:prstGeom>
          </p:spPr>
        </p:pic>
        <p:sp>
          <p:nvSpPr>
            <p:cNvPr id="21" name="文本框 20">
              <a:extLst>
                <a:ext uri="{FF2B5EF4-FFF2-40B4-BE49-F238E27FC236}">
                  <a16:creationId xmlns:a16="http://schemas.microsoft.com/office/drawing/2014/main" id="{B504544B-23AA-43BD-82AB-AADF834F5DBC}"/>
                </a:ext>
              </a:extLst>
            </p:cNvPr>
            <p:cNvSpPr txBox="1"/>
            <p:nvPr/>
          </p:nvSpPr>
          <p:spPr>
            <a:xfrm>
              <a:off x="6345276" y="5444556"/>
              <a:ext cx="3067664" cy="338554"/>
            </a:xfrm>
            <a:prstGeom prst="rect">
              <a:avLst/>
            </a:prstGeom>
            <a:noFill/>
          </p:spPr>
          <p:txBody>
            <a:bodyPr wrap="square" rtlCol="0">
              <a:spAutoFit/>
            </a:bodyPr>
            <a:lstStyle/>
            <a:p>
              <a:pPr algn="ctr"/>
              <a:r>
                <a:rPr lang="zh-CN" altLang="en-US" sz="1600" b="1" dirty="0">
                  <a:latin typeface="微软雅黑" panose="020B0503020204020204" pitchFamily="34" charset="-122"/>
                  <a:ea typeface="微软雅黑" panose="020B0503020204020204" pitchFamily="34" charset="-122"/>
                </a:rPr>
                <a:t>图</a:t>
              </a:r>
              <a:r>
                <a:rPr lang="en-US" altLang="zh-CN" sz="1600" b="1" dirty="0">
                  <a:latin typeface="微软雅黑" panose="020B0503020204020204" pitchFamily="34" charset="-122"/>
                  <a:ea typeface="微软雅黑" panose="020B0503020204020204" pitchFamily="34" charset="-122"/>
                </a:rPr>
                <a:t>7 </a:t>
              </a:r>
              <a:r>
                <a:rPr lang="zh-CN" altLang="en-US" sz="1600" b="1" dirty="0">
                  <a:latin typeface="微软雅黑" panose="020B0503020204020204" pitchFamily="34" charset="-122"/>
                  <a:ea typeface="微软雅黑" panose="020B0503020204020204" pitchFamily="34" charset="-122"/>
                </a:rPr>
                <a:t>压力值</a:t>
              </a:r>
              <a:r>
                <a:rPr lang="en-US" altLang="zh-CN" sz="1600" b="1" dirty="0">
                  <a:latin typeface="微软雅黑" panose="020B0503020204020204" pitchFamily="34" charset="-122"/>
                  <a:ea typeface="微软雅黑" panose="020B0503020204020204" pitchFamily="34" charset="-122"/>
                </a:rPr>
                <a:t>-</a:t>
              </a:r>
              <a:r>
                <a:rPr lang="zh-CN" altLang="en-US" sz="1600" b="1" dirty="0">
                  <a:latin typeface="微软雅黑" panose="020B0503020204020204" pitchFamily="34" charset="-122"/>
                  <a:ea typeface="微软雅黑" panose="020B0503020204020204" pitchFamily="34" charset="-122"/>
                </a:rPr>
                <a:t>电压输出关系</a:t>
              </a:r>
              <a:r>
                <a:rPr lang="en-US" altLang="zh-CN" sz="1600" b="1" dirty="0">
                  <a:latin typeface="微软雅黑" panose="020B0503020204020204" pitchFamily="34" charset="-122"/>
                  <a:ea typeface="微软雅黑" panose="020B0503020204020204" pitchFamily="34" charset="-122"/>
                </a:rPr>
                <a:t>[1]</a:t>
              </a:r>
              <a:endParaRPr lang="zh-CN" altLang="en-US" sz="1600" b="1" dirty="0">
                <a:latin typeface="微软雅黑" panose="020B0503020204020204" pitchFamily="34" charset="-122"/>
                <a:ea typeface="微软雅黑" panose="020B0503020204020204" pitchFamily="34" charset="-122"/>
              </a:endParaRPr>
            </a:p>
          </p:txBody>
        </p:sp>
      </p:grpSp>
      <p:sp>
        <p:nvSpPr>
          <p:cNvPr id="22" name="文本框 21">
            <a:extLst>
              <a:ext uri="{FF2B5EF4-FFF2-40B4-BE49-F238E27FC236}">
                <a16:creationId xmlns:a16="http://schemas.microsoft.com/office/drawing/2014/main" id="{73B305CF-4FE5-415E-AAE5-5EE94EB2D80E}"/>
              </a:ext>
            </a:extLst>
          </p:cNvPr>
          <p:cNvSpPr txBox="1"/>
          <p:nvPr/>
        </p:nvSpPr>
        <p:spPr>
          <a:xfrm>
            <a:off x="312174" y="6351362"/>
            <a:ext cx="4200833" cy="338554"/>
          </a:xfrm>
          <a:prstGeom prst="rect">
            <a:avLst/>
          </a:prstGeom>
          <a:noFill/>
        </p:spPr>
        <p:txBody>
          <a:bodyPr wrap="square" rtlCol="0">
            <a:spAutoFit/>
          </a:bodyPr>
          <a:lstStyle/>
          <a:p>
            <a:r>
              <a:rPr lang="en-US" altLang="zh-CN" sz="1600" b="1" dirty="0">
                <a:latin typeface="微软雅黑" panose="020B0503020204020204" pitchFamily="34" charset="-122"/>
                <a:ea typeface="微软雅黑" panose="020B0503020204020204" pitchFamily="34" charset="-122"/>
              </a:rPr>
              <a:t>[1] TDS# RP-C18.3-ST</a:t>
            </a:r>
            <a:r>
              <a:rPr lang="zh-CN" altLang="en-US" sz="1600" b="1" dirty="0">
                <a:latin typeface="微软雅黑" panose="020B0503020204020204" pitchFamily="34" charset="-122"/>
                <a:ea typeface="微软雅黑" panose="020B0503020204020204" pitchFamily="34" charset="-122"/>
              </a:rPr>
              <a:t>数据手册</a:t>
            </a:r>
          </a:p>
        </p:txBody>
      </p:sp>
    </p:spTree>
    <p:extLst>
      <p:ext uri="{BB962C8B-B14F-4D97-AF65-F5344CB8AC3E}">
        <p14:creationId xmlns:p14="http://schemas.microsoft.com/office/powerpoint/2010/main" val="3857477303"/>
      </p:ext>
    </p:extLst>
  </p:cSld>
  <p:clrMapOvr>
    <a:masterClrMapping/>
  </p:clrMapOvr>
  <mc:AlternateContent xmlns:mc="http://schemas.openxmlformats.org/markup-compatibility/2006" xmlns:p14="http://schemas.microsoft.com/office/powerpoint/2010/main">
    <mc:Choice Requires="p14">
      <p:transition spd="med" p14:dur="700" advTm="1180">
        <p:fade/>
      </p:transition>
    </mc:Choice>
    <mc:Fallback xmlns="">
      <p:transition spd="med" advTm="118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A1F7DB31-A6DB-4622-A6FB-BC3E9BD42115}" type="slidenum">
              <a:rPr lang="zh-CN" altLang="en-US" smtClean="0"/>
              <a:t>9</a:t>
            </a:fld>
            <a:endParaRPr lang="zh-CN" altLang="en-US" dirty="0"/>
          </a:p>
        </p:txBody>
      </p:sp>
      <p:grpSp>
        <p:nvGrpSpPr>
          <p:cNvPr id="16" name="组合 15"/>
          <p:cNvGrpSpPr/>
          <p:nvPr/>
        </p:nvGrpSpPr>
        <p:grpSpPr>
          <a:xfrm>
            <a:off x="-1" y="-35178"/>
            <a:ext cx="12192001" cy="1129773"/>
            <a:chOff x="-1" y="-5682"/>
            <a:chExt cx="12192001" cy="1129773"/>
          </a:xfrm>
        </p:grpSpPr>
        <p:sp>
          <p:nvSpPr>
            <p:cNvPr id="17" name="矩形 16"/>
            <p:cNvSpPr/>
            <p:nvPr/>
          </p:nvSpPr>
          <p:spPr>
            <a:xfrm flipV="1">
              <a:off x="-1" y="-8"/>
              <a:ext cx="9412941" cy="982517"/>
            </a:xfrm>
            <a:prstGeom prst="rect">
              <a:avLst/>
            </a:prstGeom>
            <a:solidFill>
              <a:srgbClr val="7030A0">
                <a:alpha val="80000"/>
              </a:srgb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279026" y="-5682"/>
              <a:ext cx="7399245" cy="793487"/>
            </a:xfrm>
            <a:prstGeom prst="rect">
              <a:avLst/>
            </a:prstGeom>
          </p:spPr>
          <p:txBody>
            <a:bodyPr wrap="square">
              <a:spAutoFit/>
            </a:bodyPr>
            <a:lstStyle/>
            <a:p>
              <a:pPr>
                <a:lnSpc>
                  <a:spcPct val="150000"/>
                </a:lnSpc>
              </a:pPr>
              <a:endParaRPr lang="zh-CN" altLang="en-US" sz="3600" b="1" dirty="0">
                <a:solidFill>
                  <a:schemeClr val="bg1"/>
                </a:solidFill>
                <a:latin typeface="+mj-ea"/>
                <a:ea typeface="+mj-ea"/>
              </a:endParaRPr>
            </a:p>
          </p:txBody>
        </p:sp>
        <p:sp>
          <p:nvSpPr>
            <p:cNvPr id="19" name="矩形 18"/>
            <p:cNvSpPr/>
            <p:nvPr/>
          </p:nvSpPr>
          <p:spPr>
            <a:xfrm flipV="1">
              <a:off x="0" y="1047628"/>
              <a:ext cx="12192000" cy="76463"/>
            </a:xfrm>
            <a:prstGeom prst="rect">
              <a:avLst/>
            </a:prstGeom>
            <a:solidFill>
              <a:srgbClr val="7030A0">
                <a:alpha val="80000"/>
              </a:srgb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0" name="图片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10008" y="238279"/>
              <a:ext cx="1980288" cy="612460"/>
            </a:xfrm>
            <a:prstGeom prst="rect">
              <a:avLst/>
            </a:prstGeom>
          </p:spPr>
        </p:pic>
      </p:grpSp>
      <p:sp>
        <p:nvSpPr>
          <p:cNvPr id="2" name="矩形 1">
            <a:extLst>
              <a:ext uri="{FF2B5EF4-FFF2-40B4-BE49-F238E27FC236}">
                <a16:creationId xmlns:a16="http://schemas.microsoft.com/office/drawing/2014/main" id="{556BD4C4-4FF3-42FB-AF6E-0AB97CD4B1C3}"/>
              </a:ext>
            </a:extLst>
          </p:cNvPr>
          <p:cNvSpPr/>
          <p:nvPr/>
        </p:nvSpPr>
        <p:spPr>
          <a:xfrm>
            <a:off x="167980" y="168084"/>
            <a:ext cx="2967479" cy="646331"/>
          </a:xfrm>
          <a:prstGeom prst="rect">
            <a:avLst/>
          </a:prstGeom>
        </p:spPr>
        <p:txBody>
          <a:bodyPr wrap="none">
            <a:spAutoFit/>
          </a:bodyPr>
          <a:lstStyle/>
          <a:p>
            <a:r>
              <a:rPr lang="en-US" altLang="zh-CN" sz="3600" b="1" dirty="0">
                <a:ln w="0"/>
                <a:solidFill>
                  <a:schemeClr val="bg1"/>
                </a:solidFill>
                <a:latin typeface="+mj-ea"/>
                <a:ea typeface="+mj-ea"/>
              </a:rPr>
              <a:t>2.3 </a:t>
            </a:r>
            <a:r>
              <a:rPr lang="zh-CN" altLang="en-US" sz="3600" b="1" dirty="0">
                <a:ln w="0"/>
                <a:solidFill>
                  <a:schemeClr val="bg1"/>
                </a:solidFill>
                <a:latin typeface="+mj-ea"/>
                <a:ea typeface="+mj-ea"/>
              </a:rPr>
              <a:t>心率传感</a:t>
            </a:r>
            <a:endParaRPr lang="en-US" altLang="zh-CN" sz="3600" b="1" dirty="0">
              <a:ln w="0"/>
              <a:solidFill>
                <a:schemeClr val="bg1"/>
              </a:solidFill>
              <a:latin typeface="+mj-ea"/>
              <a:ea typeface="+mj-ea"/>
            </a:endParaRPr>
          </a:p>
        </p:txBody>
      </p:sp>
      <p:grpSp>
        <p:nvGrpSpPr>
          <p:cNvPr id="5" name="组合 4">
            <a:extLst>
              <a:ext uri="{FF2B5EF4-FFF2-40B4-BE49-F238E27FC236}">
                <a16:creationId xmlns:a16="http://schemas.microsoft.com/office/drawing/2014/main" id="{786342BA-EF0D-4DCC-9AFF-7FB2666A50BB}"/>
              </a:ext>
            </a:extLst>
          </p:cNvPr>
          <p:cNvGrpSpPr/>
          <p:nvPr/>
        </p:nvGrpSpPr>
        <p:grpSpPr>
          <a:xfrm>
            <a:off x="584525" y="1697529"/>
            <a:ext cx="3394123" cy="3953823"/>
            <a:chOff x="564532" y="1291485"/>
            <a:chExt cx="3924934" cy="4927505"/>
          </a:xfrm>
        </p:grpSpPr>
        <p:pic>
          <p:nvPicPr>
            <p:cNvPr id="4" name="图片 3">
              <a:extLst>
                <a:ext uri="{FF2B5EF4-FFF2-40B4-BE49-F238E27FC236}">
                  <a16:creationId xmlns:a16="http://schemas.microsoft.com/office/drawing/2014/main" id="{74A9AD54-77D4-4B71-A75F-4846BD697E92}"/>
                </a:ext>
              </a:extLst>
            </p:cNvPr>
            <p:cNvPicPr>
              <a:picLocks noChangeAspect="1"/>
            </p:cNvPicPr>
            <p:nvPr/>
          </p:nvPicPr>
          <p:blipFill>
            <a:blip r:embed="rId4"/>
            <a:stretch>
              <a:fillRect/>
            </a:stretch>
          </p:blipFill>
          <p:spPr>
            <a:xfrm>
              <a:off x="564532" y="1291485"/>
              <a:ext cx="3924934" cy="4201657"/>
            </a:xfrm>
            <a:prstGeom prst="rect">
              <a:avLst/>
            </a:prstGeom>
          </p:spPr>
        </p:pic>
        <p:sp>
          <p:nvSpPr>
            <p:cNvPr id="10" name="文本框 9">
              <a:extLst>
                <a:ext uri="{FF2B5EF4-FFF2-40B4-BE49-F238E27FC236}">
                  <a16:creationId xmlns:a16="http://schemas.microsoft.com/office/drawing/2014/main" id="{3A9FAD9C-D158-4259-BD1E-74889D088F86}"/>
                </a:ext>
              </a:extLst>
            </p:cNvPr>
            <p:cNvSpPr txBox="1"/>
            <p:nvPr/>
          </p:nvSpPr>
          <p:spPr>
            <a:xfrm>
              <a:off x="601201" y="5797063"/>
              <a:ext cx="3831901" cy="421927"/>
            </a:xfrm>
            <a:prstGeom prst="rect">
              <a:avLst/>
            </a:prstGeom>
            <a:noFill/>
          </p:spPr>
          <p:txBody>
            <a:bodyPr wrap="square" rtlCol="0">
              <a:spAutoFit/>
            </a:bodyPr>
            <a:lstStyle/>
            <a:p>
              <a:pPr algn="ctr"/>
              <a:r>
                <a:rPr lang="zh-CN" altLang="en-US" sz="1600" b="1" dirty="0">
                  <a:latin typeface="微软雅黑" panose="020B0503020204020204" pitchFamily="34" charset="-122"/>
                  <a:ea typeface="微软雅黑" panose="020B0503020204020204" pitchFamily="34" charset="-122"/>
                </a:rPr>
                <a:t>图</a:t>
              </a:r>
              <a:r>
                <a:rPr lang="en-US" altLang="zh-CN" sz="1600" b="1" dirty="0">
                  <a:latin typeface="微软雅黑" panose="020B0503020204020204" pitchFamily="34" charset="-122"/>
                  <a:ea typeface="微软雅黑" panose="020B0503020204020204" pitchFamily="34" charset="-122"/>
                </a:rPr>
                <a:t>8 </a:t>
              </a:r>
              <a:r>
                <a:rPr lang="zh-CN" altLang="en-US" sz="1600" b="1" dirty="0">
                  <a:latin typeface="微软雅黑" panose="020B0503020204020204" pitchFamily="34" charset="-122"/>
                  <a:ea typeface="微软雅黑" panose="020B0503020204020204" pitchFamily="34" charset="-122"/>
                </a:rPr>
                <a:t>心率传感</a:t>
              </a:r>
              <a:r>
                <a:rPr lang="en-US" altLang="zh-CN" sz="1600" b="1" dirty="0">
                  <a:latin typeface="微软雅黑" panose="020B0503020204020204" pitchFamily="34" charset="-122"/>
                  <a:ea typeface="微软雅黑" panose="020B0503020204020204" pitchFamily="34" charset="-122"/>
                </a:rPr>
                <a:t>AD</a:t>
              </a:r>
              <a:r>
                <a:rPr lang="zh-CN" altLang="en-US" sz="1600" b="1" dirty="0">
                  <a:latin typeface="微软雅黑" panose="020B0503020204020204" pitchFamily="34" charset="-122"/>
                  <a:ea typeface="微软雅黑" panose="020B0503020204020204" pitchFamily="34" charset="-122"/>
                </a:rPr>
                <a:t>转换电路原理图</a:t>
              </a:r>
            </a:p>
          </p:txBody>
        </p:sp>
      </p:grpSp>
      <p:sp>
        <p:nvSpPr>
          <p:cNvPr id="6" name="文本框 5">
            <a:extLst>
              <a:ext uri="{FF2B5EF4-FFF2-40B4-BE49-F238E27FC236}">
                <a16:creationId xmlns:a16="http://schemas.microsoft.com/office/drawing/2014/main" id="{C1CF3A3C-8F24-45A5-B964-ECEFF0BA3EF7}"/>
              </a:ext>
            </a:extLst>
          </p:cNvPr>
          <p:cNvSpPr txBox="1"/>
          <p:nvPr/>
        </p:nvSpPr>
        <p:spPr>
          <a:xfrm>
            <a:off x="8610600" y="2629778"/>
            <a:ext cx="4680155" cy="1884618"/>
          </a:xfrm>
          <a:prstGeom prst="rect">
            <a:avLst/>
          </a:prstGeom>
          <a:noFill/>
        </p:spPr>
        <p:txBody>
          <a:bodyPr wrap="square" rtlCol="0">
            <a:spAutoFit/>
          </a:bodyPr>
          <a:lstStyle/>
          <a:p>
            <a:pPr marL="285750" indent="-285750">
              <a:lnSpc>
                <a:spcPct val="150000"/>
              </a:lnSpc>
              <a:buFont typeface="Wingdings" panose="05000000000000000000" pitchFamily="2" charset="2"/>
              <a:buChar char="ü"/>
            </a:pPr>
            <a:r>
              <a:rPr lang="en-US" altLang="zh-CN" sz="2000" b="1" dirty="0">
                <a:latin typeface="微软雅黑" panose="020B0503020204020204" pitchFamily="34" charset="-122"/>
                <a:ea typeface="微软雅黑" panose="020B0503020204020204" pitchFamily="34" charset="-122"/>
              </a:rPr>
              <a:t>Pulse Sensor </a:t>
            </a:r>
            <a:r>
              <a:rPr lang="zh-CN" altLang="en-US" sz="2000" b="1" dirty="0">
                <a:latin typeface="微软雅黑" panose="020B0503020204020204" pitchFamily="34" charset="-122"/>
                <a:ea typeface="微软雅黑" panose="020B0503020204020204" pitchFamily="34" charset="-122"/>
              </a:rPr>
              <a:t>模拟量输入</a:t>
            </a:r>
            <a:endParaRPr lang="en-US" altLang="zh-CN" sz="2000" b="1"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ü"/>
            </a:pPr>
            <a:r>
              <a:rPr lang="zh-CN" altLang="en-US" sz="2000" b="1" dirty="0">
                <a:latin typeface="微软雅黑" panose="020B0503020204020204" pitchFamily="34" charset="-122"/>
                <a:ea typeface="微软雅黑" panose="020B0503020204020204" pitchFamily="34" charset="-122"/>
              </a:rPr>
              <a:t>高通滤波</a:t>
            </a:r>
            <a:endParaRPr lang="en-US" altLang="zh-CN" sz="2000" b="1"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ü"/>
            </a:pPr>
            <a:r>
              <a:rPr lang="zh-CN" altLang="en-US" sz="2000" b="1" dirty="0">
                <a:latin typeface="微软雅黑" panose="020B0503020204020204" pitchFamily="34" charset="-122"/>
                <a:ea typeface="微软雅黑" panose="020B0503020204020204" pitchFamily="34" charset="-122"/>
              </a:rPr>
              <a:t>电压比较</a:t>
            </a:r>
            <a:endParaRPr lang="en-US" altLang="zh-CN" sz="2000" b="1"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ü"/>
            </a:pPr>
            <a:r>
              <a:rPr lang="en-US" altLang="zh-CN" sz="2000" b="1" dirty="0">
                <a:latin typeface="微软雅黑" panose="020B0503020204020204" pitchFamily="34" charset="-122"/>
                <a:ea typeface="微软雅黑" panose="020B0503020204020204" pitchFamily="34" charset="-122"/>
              </a:rPr>
              <a:t>PCB</a:t>
            </a:r>
            <a:r>
              <a:rPr lang="zh-CN" altLang="en-US" sz="2000" b="1" dirty="0">
                <a:latin typeface="微软雅黑" panose="020B0503020204020204" pitchFamily="34" charset="-122"/>
                <a:ea typeface="微软雅黑" panose="020B0503020204020204" pitchFamily="34" charset="-122"/>
              </a:rPr>
              <a:t>固化</a:t>
            </a:r>
          </a:p>
        </p:txBody>
      </p:sp>
      <p:grpSp>
        <p:nvGrpSpPr>
          <p:cNvPr id="8" name="组合 7">
            <a:extLst>
              <a:ext uri="{FF2B5EF4-FFF2-40B4-BE49-F238E27FC236}">
                <a16:creationId xmlns:a16="http://schemas.microsoft.com/office/drawing/2014/main" id="{8ECEC7A0-C204-425B-ABAE-69F0119EB838}"/>
              </a:ext>
            </a:extLst>
          </p:cNvPr>
          <p:cNvGrpSpPr/>
          <p:nvPr/>
        </p:nvGrpSpPr>
        <p:grpSpPr>
          <a:xfrm>
            <a:off x="4395560" y="1697529"/>
            <a:ext cx="4081632" cy="3933309"/>
            <a:chOff x="4764217" y="1697529"/>
            <a:chExt cx="4081632" cy="3933309"/>
          </a:xfrm>
        </p:grpSpPr>
        <p:pic>
          <p:nvPicPr>
            <p:cNvPr id="7" name="图片 6">
              <a:extLst>
                <a:ext uri="{FF2B5EF4-FFF2-40B4-BE49-F238E27FC236}">
                  <a16:creationId xmlns:a16="http://schemas.microsoft.com/office/drawing/2014/main" id="{ED1992D9-CB9B-4645-B30C-A7563CE0A8FE}"/>
                </a:ext>
              </a:extLst>
            </p:cNvPr>
            <p:cNvPicPr>
              <a:picLocks noChangeAspect="1"/>
            </p:cNvPicPr>
            <p:nvPr/>
          </p:nvPicPr>
          <p:blipFill rotWithShape="1">
            <a:blip r:embed="rId5"/>
            <a:srcRect/>
            <a:stretch/>
          </p:blipFill>
          <p:spPr>
            <a:xfrm>
              <a:off x="4764217" y="1697529"/>
              <a:ext cx="4081632" cy="3248097"/>
            </a:xfrm>
            <a:prstGeom prst="rect">
              <a:avLst/>
            </a:prstGeom>
          </p:spPr>
        </p:pic>
        <p:sp>
          <p:nvSpPr>
            <p:cNvPr id="14" name="文本框 13">
              <a:extLst>
                <a:ext uri="{FF2B5EF4-FFF2-40B4-BE49-F238E27FC236}">
                  <a16:creationId xmlns:a16="http://schemas.microsoft.com/office/drawing/2014/main" id="{069EF4E5-572A-409B-AEDE-115AE98E71FC}"/>
                </a:ext>
              </a:extLst>
            </p:cNvPr>
            <p:cNvSpPr txBox="1"/>
            <p:nvPr/>
          </p:nvSpPr>
          <p:spPr>
            <a:xfrm>
              <a:off x="5148197" y="5292284"/>
              <a:ext cx="3313671" cy="338554"/>
            </a:xfrm>
            <a:prstGeom prst="rect">
              <a:avLst/>
            </a:prstGeom>
            <a:noFill/>
          </p:spPr>
          <p:txBody>
            <a:bodyPr wrap="square" rtlCol="0">
              <a:spAutoFit/>
            </a:bodyPr>
            <a:lstStyle/>
            <a:p>
              <a:pPr algn="ctr"/>
              <a:r>
                <a:rPr lang="zh-CN" altLang="en-US" sz="1600" b="1" dirty="0">
                  <a:latin typeface="微软雅黑" panose="020B0503020204020204" pitchFamily="34" charset="-122"/>
                  <a:ea typeface="微软雅黑" panose="020B0503020204020204" pitchFamily="34" charset="-122"/>
                </a:rPr>
                <a:t>图</a:t>
              </a:r>
              <a:r>
                <a:rPr lang="en-US" altLang="zh-CN" sz="1600" b="1" dirty="0">
                  <a:latin typeface="微软雅黑" panose="020B0503020204020204" pitchFamily="34" charset="-122"/>
                  <a:ea typeface="微软雅黑" panose="020B0503020204020204" pitchFamily="34" charset="-122"/>
                </a:rPr>
                <a:t>9 </a:t>
              </a:r>
              <a:r>
                <a:rPr lang="zh-CN" altLang="en-US" sz="1600" b="1" dirty="0">
                  <a:latin typeface="微软雅黑" panose="020B0503020204020204" pitchFamily="34" charset="-122"/>
                  <a:ea typeface="微软雅黑" panose="020B0503020204020204" pitchFamily="34" charset="-122"/>
                </a:rPr>
                <a:t>心率传感</a:t>
              </a:r>
              <a:r>
                <a:rPr lang="en-US" altLang="zh-CN" sz="1600" b="1" dirty="0">
                  <a:latin typeface="微软雅黑" panose="020B0503020204020204" pitchFamily="34" charset="-122"/>
                  <a:ea typeface="微软雅黑" panose="020B0503020204020204" pitchFamily="34" charset="-122"/>
                </a:rPr>
                <a:t>AD</a:t>
              </a:r>
              <a:r>
                <a:rPr lang="zh-CN" altLang="en-US" sz="1600" b="1" dirty="0">
                  <a:latin typeface="微软雅黑" panose="020B0503020204020204" pitchFamily="34" charset="-122"/>
                  <a:ea typeface="微软雅黑" panose="020B0503020204020204" pitchFamily="34" charset="-122"/>
                </a:rPr>
                <a:t>转换电路</a:t>
              </a:r>
              <a:r>
                <a:rPr lang="en-US" altLang="zh-CN" sz="1600" b="1" dirty="0">
                  <a:latin typeface="微软雅黑" panose="020B0503020204020204" pitchFamily="34" charset="-122"/>
                  <a:ea typeface="微软雅黑" panose="020B0503020204020204" pitchFamily="34" charset="-122"/>
                </a:rPr>
                <a:t>PCB</a:t>
              </a:r>
              <a:r>
                <a:rPr lang="zh-CN" altLang="en-US" sz="1600" b="1" dirty="0">
                  <a:latin typeface="微软雅黑" panose="020B0503020204020204" pitchFamily="34" charset="-122"/>
                  <a:ea typeface="微软雅黑" panose="020B0503020204020204" pitchFamily="34" charset="-122"/>
                </a:rPr>
                <a:t>图</a:t>
              </a:r>
            </a:p>
          </p:txBody>
        </p:sp>
      </p:grpSp>
    </p:spTree>
    <p:extLst>
      <p:ext uri="{BB962C8B-B14F-4D97-AF65-F5344CB8AC3E}">
        <p14:creationId xmlns:p14="http://schemas.microsoft.com/office/powerpoint/2010/main" val="259771851"/>
      </p:ext>
    </p:extLst>
  </p:cSld>
  <p:clrMapOvr>
    <a:masterClrMapping/>
  </p:clrMapOvr>
  <mc:AlternateContent xmlns:mc="http://schemas.openxmlformats.org/markup-compatibility/2006" xmlns:p14="http://schemas.microsoft.com/office/powerpoint/2010/main">
    <mc:Choice Requires="p14">
      <p:transition spd="med" p14:dur="700" advTm="1180">
        <p:fade/>
      </p:transition>
    </mc:Choice>
    <mc:Fallback xmlns="">
      <p:transition spd="med" advTm="1180">
        <p:fade/>
      </p:transition>
    </mc:Fallback>
  </mc:AlternateContent>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4698</TotalTime>
  <Words>1422</Words>
  <Application>Microsoft Office PowerPoint</Application>
  <PresentationFormat>宽屏</PresentationFormat>
  <Paragraphs>218</Paragraphs>
  <Slides>24</Slides>
  <Notes>22</Notes>
  <HiddenSlides>0</HiddenSlides>
  <MMClips>3</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24</vt:i4>
      </vt:variant>
    </vt:vector>
  </HeadingPairs>
  <TitlesOfParts>
    <vt:vector size="34" baseType="lpstr">
      <vt:lpstr>华文中宋</vt:lpstr>
      <vt:lpstr>隶书</vt:lpstr>
      <vt:lpstr>宋体</vt:lpstr>
      <vt:lpstr>微软雅黑</vt:lpstr>
      <vt:lpstr>Arial</vt:lpstr>
      <vt:lpstr>Calibri</vt:lpstr>
      <vt:lpstr>Calibri Light</vt:lpstr>
      <vt:lpstr>Cambria</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CDL</dc:creator>
  <cp:lastModifiedBy>Qu cd</cp:lastModifiedBy>
  <cp:revision>351</cp:revision>
  <dcterms:created xsi:type="dcterms:W3CDTF">2015-05-05T08:02:00Z</dcterms:created>
  <dcterms:modified xsi:type="dcterms:W3CDTF">2019-07-11T16:15:34Z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2052-10.1.0.6156</vt:lpwstr>
  </property>
</Properties>
</file>